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1" r:id="rId11"/>
    <p:sldId id="266" r:id="rId12"/>
    <p:sldId id="267" r:id="rId13"/>
    <p:sldId id="273" r:id="rId14"/>
    <p:sldId id="274" r:id="rId15"/>
    <p:sldId id="275" r:id="rId16"/>
    <p:sldId id="276" r:id="rId17"/>
    <p:sldId id="277" r:id="rId18"/>
    <p:sldId id="278" r:id="rId19"/>
    <p:sldId id="280" r:id="rId20"/>
    <p:sldId id="285" r:id="rId2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30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b="0">
              <a:solidFill>
                <a:schemeClr val="bg2">
                  <a:lumMod val="75000"/>
                </a:schemeClr>
              </a:solidFill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342637402882774E-2"/>
          <c:y val="6.5868629355757768E-2"/>
          <c:w val="0.56713762523870559"/>
          <c:h val="0.8459893043214794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.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8.6997671802652582E-2"/>
                  <c:y val="-1.3290233928055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8505768174327051E-2"/>
                  <c:y val="0.167196182615353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8427420409658102E-2"/>
                  <c:y val="8.9992826209351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Лист1!$A$2:$A$5</c:f>
              <c:strCache>
                <c:ptCount val="3"/>
                <c:pt idx="0">
                  <c:v>Высшая квалификационная категория</c:v>
                </c:pt>
                <c:pt idx="1">
                  <c:v>I квалификационная категория</c:v>
                </c:pt>
                <c:pt idx="2">
                  <c:v>С 12 разрядом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14</c:v>
                </c:pt>
                <c:pt idx="2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3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b="0">
              <a:solidFill>
                <a:schemeClr val="bg2">
                  <a:lumMod val="90000"/>
                </a:schemeClr>
              </a:solidFill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804810394473465E-3"/>
          <c:y val="0.15863316774326661"/>
          <c:w val="0.59916999204095722"/>
          <c:h val="0.683653403590077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.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2888836724234944E-2"/>
                  <c:y val="-3.0909810343134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8265264432984155E-2"/>
                  <c:y val="0.143344781336695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9698805867448423E-3"/>
                  <c:y val="2.0726763048872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109012081094934E-2"/>
                  <c:y val="-6.7535974263729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25 - 30 лет - 4 учителя</c:v>
                </c:pt>
                <c:pt idx="1">
                  <c:v>31 - 40 лет -24 учителя</c:v>
                </c:pt>
                <c:pt idx="2">
                  <c:v>41 - 50 лет -13 учителей</c:v>
                </c:pt>
                <c:pt idx="3">
                  <c:v>51 год и выше - 23 учителя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24</c:v>
                </c:pt>
                <c:pt idx="2">
                  <c:v>13</c:v>
                </c:pt>
                <c:pt idx="3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126180652058697"/>
          <c:y val="0.10058783151078453"/>
          <c:w val="0.38738191276238126"/>
          <c:h val="0.84065458105299085"/>
        </c:manualLayout>
      </c:layout>
      <c:overlay val="0"/>
      <c:txPr>
        <a:bodyPr/>
        <a:lstStyle/>
        <a:p>
          <a:pPr>
            <a:defRPr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579" cy="502006"/>
          </a:xfrm>
          <a:prstGeom prst="rect">
            <a:avLst/>
          </a:prstGeom>
        </p:spPr>
        <p:txBody>
          <a:bodyPr vert="horz" lIns="198105" tIns="99052" rIns="198105" bIns="99052" rtlCol="0"/>
          <a:lstStyle>
            <a:lvl1pPr algn="l">
              <a:defRPr sz="2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584" y="0"/>
            <a:ext cx="2986579" cy="502006"/>
          </a:xfrm>
          <a:prstGeom prst="rect">
            <a:avLst/>
          </a:prstGeom>
        </p:spPr>
        <p:txBody>
          <a:bodyPr vert="horz" lIns="198105" tIns="99052" rIns="198105" bIns="99052" rtlCol="0"/>
          <a:lstStyle>
            <a:lvl1pPr algn="r">
              <a:defRPr sz="2600"/>
            </a:lvl1pPr>
          </a:lstStyle>
          <a:p>
            <a:fld id="{28451F20-E0D6-4DBD-9A2D-310C648499A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2475"/>
            <a:ext cx="5008563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98105" tIns="99052" rIns="198105" bIns="9905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086" y="4759149"/>
            <a:ext cx="5511994" cy="4508143"/>
          </a:xfrm>
          <a:prstGeom prst="rect">
            <a:avLst/>
          </a:prstGeom>
        </p:spPr>
        <p:txBody>
          <a:bodyPr vert="horz" lIns="198105" tIns="99052" rIns="198105" bIns="9905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295"/>
            <a:ext cx="2986579" cy="498704"/>
          </a:xfrm>
          <a:prstGeom prst="rect">
            <a:avLst/>
          </a:prstGeom>
        </p:spPr>
        <p:txBody>
          <a:bodyPr vert="horz" lIns="198105" tIns="99052" rIns="198105" bIns="99052" rtlCol="0" anchor="b"/>
          <a:lstStyle>
            <a:lvl1pPr algn="l">
              <a:defRPr sz="2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584" y="9518295"/>
            <a:ext cx="2986579" cy="498704"/>
          </a:xfrm>
          <a:prstGeom prst="rect">
            <a:avLst/>
          </a:prstGeom>
        </p:spPr>
        <p:txBody>
          <a:bodyPr vert="horz" lIns="198105" tIns="99052" rIns="198105" bIns="99052" rtlCol="0" anchor="b"/>
          <a:lstStyle>
            <a:lvl1pPr algn="r">
              <a:defRPr sz="2600"/>
            </a:lvl1pPr>
          </a:lstStyle>
          <a:p>
            <a:fld id="{5B2D2304-0F77-4D21-96A4-A50FCB926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32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D2304-0F77-4D21-96A4-A50FCB9263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96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D12C197-3440-44E2-A713-9FC0625BB88D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5AC1B04-E926-4548-A1AE-F07583B1BB6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Терекли-Мектебская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им. А.–Х. Ш.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Джанибекова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Новая папка\20160901_0838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52" y="2361297"/>
            <a:ext cx="7530764" cy="423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82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Тема школы: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4" y="2679192"/>
            <a:ext cx="7927793" cy="34472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Управление профессионально-личностным ростом педагога как одно из основных условий обеспечения качества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70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44824"/>
            <a:ext cx="8640960" cy="482453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C00000"/>
                </a:solidFill>
              </a:rPr>
              <a:t>Оказание помощи учителям в освоении и реализации  инновационных  образовательных технологий в рамках требований ФГОС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C00000"/>
                </a:solidFill>
              </a:rPr>
              <a:t>Повышение профессиональной компетенции и уровня квалификации педагогов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C00000"/>
                </a:solidFill>
              </a:rPr>
              <a:t>Обеспечение единства и преемственности между ступенями при переходе к непрерывной системе образования в условиях внедрения новых стандартов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C00000"/>
                </a:solidFill>
              </a:rPr>
              <a:t>Организация научно-исследовательской работы учителей и учащихся, подготовка сильных учащихся к предметным олимпиадам, конкурсам и конференциям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09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8640960" cy="5832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Обеспечить качество, эффективность, доступность, открытость и вариативность образовательных услуг.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Использовать в работе модели учёта индивидуального прогресса обучающегося и педагога.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Использовать на качественно новом уровне формы и методы работы с одаренными, слабоуспевающими, имеющими проблемы со здоровьем детьми.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Обогащать традиционную классно-урочную систему активными способами организации учебной, познавательной и развивающей деятельности – конференциями, учебными играми, проектами, фестивалями, образовательными экспедициями, включающими детей в процессы </a:t>
            </a:r>
            <a:r>
              <a:rPr lang="ru-RU" sz="2000" b="1" dirty="0" err="1" smtClean="0">
                <a:solidFill>
                  <a:srgbClr val="C00000"/>
                </a:solidFill>
              </a:rPr>
              <a:t>мыслекоммуникации</a:t>
            </a:r>
            <a:r>
              <a:rPr lang="ru-RU" sz="2000" b="1" dirty="0" smtClean="0">
                <a:solidFill>
                  <a:srgbClr val="C00000"/>
                </a:solidFill>
              </a:rPr>
              <a:t>, необходимые новой школе будущего.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Создавать условия для продуктивного использования ресурса детства в целях получения образования, адекватной творческой индивидуальности личности и её позитивной социализации.</a:t>
            </a: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98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p47_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8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Ученическое самоуправление «</a:t>
            </a:r>
            <a:r>
              <a:rPr lang="ru-RU" dirty="0" err="1"/>
              <a:t>Джанибековцы</a:t>
            </a:r>
            <a:r>
              <a:rPr lang="ru-RU" dirty="0"/>
              <a:t>»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332" y="2132856"/>
            <a:ext cx="7639084" cy="3993307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Законы ученического самоуправления: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слова и дела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Дружбы и товарищества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Чести и совести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Заботы и милосердия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8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Модель ученического самоуправления: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332" y="1844824"/>
            <a:ext cx="7927116" cy="4281339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Министерство образования</a:t>
            </a:r>
          </a:p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Министерство культуры и досуга</a:t>
            </a:r>
          </a:p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Министерство спорта</a:t>
            </a:r>
          </a:p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Министерство  труда</a:t>
            </a:r>
          </a:p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 Министерство правопорядка</a:t>
            </a:r>
          </a:p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Министерство печати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89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Наши достижения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1556792"/>
            <a:ext cx="3822192" cy="1761084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Неоднократные победители зонального этапа республиканской военно- спортивной игры «Победа» 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572000" y="1484784"/>
            <a:ext cx="3822192" cy="72007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Игра «Зарница»</a:t>
            </a:r>
          </a:p>
          <a:p>
            <a:endParaRPr lang="ru-RU" dirty="0"/>
          </a:p>
        </p:txBody>
      </p:sp>
      <p:pic>
        <p:nvPicPr>
          <p:cNvPr id="1026" name="Picture 2" descr="C:\Users\Админ\Desktop\Новая папка (4)\20170427_110515 -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" y="3212976"/>
            <a:ext cx="3819525" cy="271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Новая папка (4)\IMG-20170503-WA00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16832"/>
            <a:ext cx="3637712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Новая папка\IMG-20170503-WA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437112"/>
            <a:ext cx="3839072" cy="28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6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Участие в акциях «Сообщи, где торгуют смертью», «Чистое село», «Обелиск»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484784"/>
            <a:ext cx="3822192" cy="190509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дмин\Desktop\Новая папка (4)\IMG-20170503-WA0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3" y="1916832"/>
            <a:ext cx="3493096" cy="261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\Desktop\Новая папка (4)\IMG-20170512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577" y="2038801"/>
            <a:ext cx="4223792" cy="237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\Desktop\Новая папка (4)\20170323_1242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261" y="4414684"/>
            <a:ext cx="3819525" cy="214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8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21808" y="5013176"/>
            <a:ext cx="3822192" cy="144016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Митинг ко Дню солидарности в борьбе с терроризмом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9512" y="476672"/>
            <a:ext cx="3822192" cy="1008112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Агитбригада  «Верны </a:t>
            </a:r>
            <a:r>
              <a:rPr lang="ru-RU" b="1" dirty="0" err="1">
                <a:solidFill>
                  <a:srgbClr val="C00000"/>
                </a:solidFill>
              </a:rPr>
              <a:t>ЮИДовской</a:t>
            </a:r>
            <a:r>
              <a:rPr lang="ru-RU" b="1" dirty="0">
                <a:solidFill>
                  <a:srgbClr val="C00000"/>
                </a:solidFill>
              </a:rPr>
              <a:t> стране»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3074" name="Picture 2" descr="C:\Users\Админ\Desktop\Новая папка (4)\20160917_11555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886" y="188640"/>
            <a:ext cx="5452391" cy="306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\Desktop\Новая папка (4)\20160903_085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5455931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Новая папка\20170415_1004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45638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29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Спортивный клуб «</a:t>
            </a:r>
            <a:r>
              <a:rPr lang="ru-RU" dirty="0" err="1" smtClean="0"/>
              <a:t>Яслык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020" y="1124744"/>
            <a:ext cx="8691460" cy="63976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Реализация образовательных программ дополнительного образования детей физкультурно-спортивной направленности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педсовет\Бакиев\тайский -2015\oFj3IkL_u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428" y="4130435"/>
            <a:ext cx="1893671" cy="25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педсовет\Бакиев\тайский -2015\P9edZJ2jw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77072"/>
            <a:ext cx="3366525" cy="25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педсовет\Бакиев\тайский -2015\YD2GqsxtG8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366525" cy="25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педсовет\Бакиев\тайский -2015\12t5UaBrvQ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01643"/>
            <a:ext cx="3366525" cy="25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24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Ресурсное обеспечение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67156513"/>
              </p:ext>
            </p:extLst>
          </p:nvPr>
        </p:nvGraphicFramePr>
        <p:xfrm>
          <a:off x="0" y="1340768"/>
          <a:ext cx="550810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5508104" y="1916832"/>
            <a:ext cx="3384376" cy="420964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 школе работают 64 педагога, из них: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</a:rPr>
              <a:t>- с высшей квалификационной категорией - 7 учителей</a:t>
            </a:r>
            <a:r>
              <a:rPr lang="en-US" b="1" dirty="0" smtClean="0">
                <a:solidFill>
                  <a:srgbClr val="C00000"/>
                </a:solidFill>
              </a:rPr>
              <a:t>;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</a:rPr>
              <a:t>- с </a:t>
            </a:r>
            <a:r>
              <a:rPr lang="en-US" b="1" dirty="0" smtClean="0">
                <a:solidFill>
                  <a:srgbClr val="C00000"/>
                </a:solidFill>
              </a:rPr>
              <a:t>I </a:t>
            </a:r>
            <a:r>
              <a:rPr lang="ru-RU" b="1" dirty="0" smtClean="0">
                <a:solidFill>
                  <a:srgbClr val="C00000"/>
                </a:solidFill>
              </a:rPr>
              <a:t>квалификационной категорией – 14 учителей</a:t>
            </a:r>
            <a:r>
              <a:rPr lang="en-US" b="1" dirty="0" smtClean="0">
                <a:solidFill>
                  <a:srgbClr val="C00000"/>
                </a:solidFill>
              </a:rPr>
              <a:t>;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</a:rPr>
              <a:t>- с 12 разрядом – 43 учителя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49195"/>
              </p:ext>
            </p:extLst>
          </p:nvPr>
        </p:nvGraphicFramePr>
        <p:xfrm>
          <a:off x="179512" y="260648"/>
          <a:ext cx="8820473" cy="6389039"/>
        </p:xfrm>
        <a:graphic>
          <a:graphicData uri="http://schemas.openxmlformats.org/drawingml/2006/table">
            <a:tbl>
              <a:tblPr firstRow="1" firstCol="1" bandRow="1"/>
              <a:tblGrid>
                <a:gridCol w="557468"/>
                <a:gridCol w="1181254"/>
                <a:gridCol w="2588375"/>
                <a:gridCol w="1362909"/>
                <a:gridCol w="953462"/>
                <a:gridCol w="2177005"/>
              </a:tblGrid>
              <a:tr h="234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Ф.И. уч-ся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Вид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Место проведения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3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Джумаев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Астемир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Тайский бокс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возрастной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категории юноши 12-13 лет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Выиграл 2-х спортсменов весом 56 кг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Г. Анапа, чемпионат России . 9 открытые всероссийские юношеские игры боевых искусств 2016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тайскому боксу среди юношей 12-13 лет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Весовая категория до 56 кг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Первенство России,г. Москва, 2017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6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Шамбилов Адлан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Тайский бокс в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возрастной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категории юноши 12-13 лет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3-х – 36 кг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Г. Анапа, . 9 открытые всероссийские юношеские игры боевых искусств 2016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тайскому боксу среди юношей 12-13 лет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Весовая категория до 46 кг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Первенство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России,г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Москва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Мамутов Мизами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тайскому боксу среди юношей 12-13 лет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Весовая категория до 46 кг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Первенство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России,г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Москва 2017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Янгишиев Рамиль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Вольная борьба среди мальчиков на призы главы города героя России Миненкова М.А.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Победитель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вес. Кат. 54 кг.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Открытое первенство г. Невинномысска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вольной борьбе в честь 72 годовщины Великой Победы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весовой категории 50 кг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открытом первенстве ст. Константиновской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Джумаева Айшат 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ВКС (3-я возр. Гр.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районный</a:t>
                      </a:r>
                    </a:p>
                  </a:txBody>
                  <a:tcPr marL="40924" marR="40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32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Администрация школы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3568" y="1628800"/>
            <a:ext cx="3822192" cy="63976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Директор школы </a:t>
            </a:r>
            <a:r>
              <a:rPr lang="ru-RU" b="1" dirty="0" err="1" smtClean="0">
                <a:solidFill>
                  <a:srgbClr val="C00000"/>
                </a:solidFill>
              </a:rPr>
              <a:t>Ярикбаева</a:t>
            </a:r>
            <a:r>
              <a:rPr lang="ru-RU" b="1" dirty="0" smtClean="0">
                <a:solidFill>
                  <a:srgbClr val="C00000"/>
                </a:solidFill>
              </a:rPr>
              <a:t> К. Д.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(Высшая категория)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572000" y="1628800"/>
            <a:ext cx="3822192" cy="63976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Заместитель по УВР </a:t>
            </a:r>
            <a:r>
              <a:rPr lang="ru-RU" b="1" dirty="0" err="1" smtClean="0">
                <a:solidFill>
                  <a:srgbClr val="C00000"/>
                </a:solidFill>
              </a:rPr>
              <a:t>Аракчиева</a:t>
            </a:r>
            <a:r>
              <a:rPr lang="ru-RU" b="1" dirty="0" smtClean="0">
                <a:solidFill>
                  <a:srgbClr val="C00000"/>
                </a:solidFill>
              </a:rPr>
              <a:t> К. К.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(Высшая категория)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Picture 2" descr="C:\Users\Админ\Desktop\- (7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36912"/>
            <a:ext cx="2808312" cy="37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Админ\Desktop\-   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84952"/>
            <a:ext cx="2736304" cy="364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8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Администрация школы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11560" y="3717032"/>
            <a:ext cx="3822192" cy="6397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Заместитель по </a:t>
            </a:r>
            <a:r>
              <a:rPr lang="ru-RU" sz="3600" b="1" dirty="0" err="1" smtClean="0">
                <a:solidFill>
                  <a:srgbClr val="C00000"/>
                </a:solidFill>
              </a:rPr>
              <a:t>нач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кл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C00000"/>
                </a:solidFill>
              </a:rPr>
              <a:t>Мурзаева</a:t>
            </a:r>
            <a:r>
              <a:rPr lang="ru-RU" sz="3600" b="1" dirty="0" smtClean="0">
                <a:solidFill>
                  <a:srgbClr val="C00000"/>
                </a:solidFill>
              </a:rPr>
              <a:t> Г. С.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(Высшая категория)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427984" y="3717032"/>
            <a:ext cx="3822192" cy="6397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Заместитель по ВР</a:t>
            </a:r>
          </a:p>
          <a:p>
            <a:r>
              <a:rPr lang="ru-RU" sz="3600" b="1" dirty="0" err="1" smtClean="0">
                <a:solidFill>
                  <a:srgbClr val="C00000"/>
                </a:solidFill>
              </a:rPr>
              <a:t>Суюндикова</a:t>
            </a:r>
            <a:r>
              <a:rPr lang="ru-RU" sz="3600" b="1" dirty="0" smtClean="0">
                <a:solidFill>
                  <a:srgbClr val="C00000"/>
                </a:solidFill>
              </a:rPr>
              <a:t> Э. Т.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(Высшая категория)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4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Распределение педагогов</a:t>
            </a:r>
            <a:br>
              <a:rPr lang="ru-RU" b="1" dirty="0" smtClean="0"/>
            </a:br>
            <a:r>
              <a:rPr lang="ru-RU" b="1" dirty="0" smtClean="0"/>
              <a:t> по возрасту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272551"/>
              </p:ext>
            </p:extLst>
          </p:nvPr>
        </p:nvGraphicFramePr>
        <p:xfrm>
          <a:off x="179512" y="1628800"/>
          <a:ext cx="878497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38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0" y="1412776"/>
            <a:ext cx="8640959" cy="511256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«Заслуженный учитель Республики Дагестан» - 1 учитель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«Отличник народного просвещения РД» - 4 учителя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«Почётный работник общего образования РФ» - 9 учителей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Обладатель Гранта «Лучший учитель России» - 1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Имеют звания: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308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Наша школа сегодня - это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23528" y="1628800"/>
            <a:ext cx="8640960" cy="11521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учащихся,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классов - комплектов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395536" y="3376142"/>
            <a:ext cx="8568952" cy="34472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Школа 1 ступени</a:t>
            </a:r>
            <a:r>
              <a:rPr lang="ru-RU" sz="2800" b="1" dirty="0" smtClean="0"/>
              <a:t>: 4 года обучения, классно-урочная система, обучение учащихся по программам традиционного и развивающего обучения, проектная методика, ИКТ, курс риторики.</a:t>
            </a:r>
          </a:p>
          <a:p>
            <a:r>
              <a:rPr lang="ru-RU" sz="2800" b="1" dirty="0" smtClean="0"/>
              <a:t>Английский язык, физическая культура, музыка ведутся специалистами.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492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Школа 2 ступени: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8640959" cy="51125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 5 лет обучения, кабинетная система, включение лекционно-практической системы по отдельным предметам, проектные методики, дифференциальный подход в обучении учащихся.</a:t>
            </a:r>
          </a:p>
          <a:p>
            <a:pPr marL="0" indent="0" algn="ctr">
              <a:buNone/>
            </a:pPr>
            <a:r>
              <a:rPr lang="ru-RU" b="1" dirty="0" smtClean="0"/>
              <a:t>Элективные курсы:5 </a:t>
            </a:r>
            <a:r>
              <a:rPr lang="ru-RU" b="1" dirty="0" err="1" smtClean="0"/>
              <a:t>кл</a:t>
            </a:r>
            <a:r>
              <a:rPr lang="ru-RU" b="1" dirty="0" smtClean="0"/>
              <a:t>. математика «Задачи на смекалку»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                     5 </a:t>
            </a:r>
            <a:r>
              <a:rPr lang="ru-RU" b="1" dirty="0" err="1" smtClean="0"/>
              <a:t>кл</a:t>
            </a:r>
            <a:r>
              <a:rPr lang="ru-RU" b="1" dirty="0" smtClean="0"/>
              <a:t>. русск. язык «Тайны текста»</a:t>
            </a:r>
          </a:p>
          <a:p>
            <a:pPr marL="0" indent="0" algn="ctr">
              <a:buNone/>
            </a:pPr>
            <a:r>
              <a:rPr lang="ru-RU" b="1" dirty="0" smtClean="0"/>
              <a:t>5 </a:t>
            </a:r>
            <a:r>
              <a:rPr lang="ru-RU" b="1" dirty="0" err="1" smtClean="0"/>
              <a:t>кл</a:t>
            </a:r>
            <a:r>
              <a:rPr lang="ru-RU" b="1" dirty="0" smtClean="0"/>
              <a:t>. англ. яз. «Разговорный английский язык»</a:t>
            </a:r>
          </a:p>
          <a:p>
            <a:pPr marL="0" indent="0" algn="ctr">
              <a:buNone/>
            </a:pPr>
            <a:r>
              <a:rPr lang="ru-RU" b="1" dirty="0" smtClean="0"/>
              <a:t>5 </a:t>
            </a:r>
            <a:r>
              <a:rPr lang="ru-RU" b="1" dirty="0" err="1" smtClean="0"/>
              <a:t>кл</a:t>
            </a:r>
            <a:r>
              <a:rPr lang="ru-RU" b="1" dirty="0" smtClean="0"/>
              <a:t>. «Путешествие по странам мира»</a:t>
            </a:r>
          </a:p>
          <a:p>
            <a:pPr marL="0" indent="0" algn="ctr">
              <a:buNone/>
            </a:pPr>
            <a:r>
              <a:rPr lang="ru-RU" b="1" dirty="0" smtClean="0"/>
              <a:t>6-е </a:t>
            </a:r>
            <a:r>
              <a:rPr lang="ru-RU" b="1" dirty="0" err="1" smtClean="0"/>
              <a:t>кл</a:t>
            </a:r>
            <a:r>
              <a:rPr lang="ru-RU" b="1" dirty="0" smtClean="0"/>
              <a:t>. «Английский язык – это просто!»</a:t>
            </a:r>
          </a:p>
          <a:p>
            <a:pPr marL="0" indent="0" algn="ctr">
              <a:buNone/>
            </a:pPr>
            <a:r>
              <a:rPr lang="ru-RU" b="1" dirty="0" smtClean="0"/>
              <a:t>8-е </a:t>
            </a:r>
            <a:r>
              <a:rPr lang="ru-RU" b="1" dirty="0" err="1" smtClean="0"/>
              <a:t>кл</a:t>
            </a:r>
            <a:r>
              <a:rPr lang="ru-RU" b="1" dirty="0" smtClean="0"/>
              <a:t>. «Многонациональная Россия -</a:t>
            </a:r>
          </a:p>
          <a:p>
            <a:pPr marL="0" indent="0" algn="ctr">
              <a:buNone/>
            </a:pPr>
            <a:r>
              <a:rPr lang="ru-RU" b="1" dirty="0" smtClean="0"/>
              <a:t>многонациональный Дагестан», где учащиеся занимаются проектной деятельностью.</a:t>
            </a:r>
          </a:p>
          <a:p>
            <a:pPr marL="0" indent="0" algn="ctr">
              <a:buNone/>
            </a:pPr>
            <a:r>
              <a:rPr lang="ru-RU" b="1" dirty="0" smtClean="0"/>
              <a:t>В 2016-2017 </a:t>
            </a:r>
            <a:r>
              <a:rPr lang="ru-RU" b="1" dirty="0" err="1" smtClean="0"/>
              <a:t>уч.г</a:t>
            </a:r>
            <a:r>
              <a:rPr lang="ru-RU" b="1" dirty="0" smtClean="0"/>
              <a:t>. из учащихся 5-х </a:t>
            </a:r>
            <a:r>
              <a:rPr lang="ru-RU" b="1" dirty="0" err="1" smtClean="0"/>
              <a:t>кл</a:t>
            </a:r>
            <a:r>
              <a:rPr lang="ru-RU" b="1" dirty="0" smtClean="0"/>
              <a:t>. организован 5 </a:t>
            </a:r>
            <a:r>
              <a:rPr lang="ru-RU" b="1" dirty="0" err="1" smtClean="0"/>
              <a:t>кл</a:t>
            </a:r>
            <a:r>
              <a:rPr lang="ru-RU" b="1" dirty="0" smtClean="0"/>
              <a:t>. с углубленным изучением математики.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0176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Школа 3 ступени: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97927" y="2492896"/>
            <a:ext cx="8640959" cy="475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/>
              <a:t> 2 года  обучения, профильное обучение, </a:t>
            </a:r>
            <a:r>
              <a:rPr lang="ru-RU" sz="3200" b="1" dirty="0" err="1" smtClean="0"/>
              <a:t>лекционно</a:t>
            </a:r>
            <a:r>
              <a:rPr lang="ru-RU" sz="3200" b="1" dirty="0" smtClean="0"/>
              <a:t> – практическое обучение, СДО, элективные курсы, </a:t>
            </a:r>
            <a:r>
              <a:rPr lang="ru-RU" sz="3200" b="1" dirty="0" err="1" smtClean="0"/>
              <a:t>учебно</a:t>
            </a:r>
            <a:r>
              <a:rPr lang="ru-RU" sz="3200" b="1" dirty="0" smtClean="0"/>
              <a:t> – исследовательская деятельность, метод учебного проекта, использование ИКТ.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08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307</TotalTime>
  <Words>827</Words>
  <Application>Microsoft Office PowerPoint</Application>
  <PresentationFormat>Экран (4:3)</PresentationFormat>
  <Paragraphs>135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МКОУ «Терекли-Мектебская СОШ им. А.–Х. Ш. Джанибекова»</vt:lpstr>
      <vt:lpstr>Ресурсное обеспечение</vt:lpstr>
      <vt:lpstr>Администрация школы</vt:lpstr>
      <vt:lpstr>Администрация школы</vt:lpstr>
      <vt:lpstr>Распределение педагогов  по возрасту</vt:lpstr>
      <vt:lpstr>Имеют звания:</vt:lpstr>
      <vt:lpstr>Наша школа сегодня - это</vt:lpstr>
      <vt:lpstr>Школа 2 ступени:</vt:lpstr>
      <vt:lpstr>Школа 3 ступени:</vt:lpstr>
      <vt:lpstr>Тема школы:</vt:lpstr>
      <vt:lpstr>Цели:</vt:lpstr>
      <vt:lpstr>Задачи:</vt:lpstr>
      <vt:lpstr>Презентация PowerPoint</vt:lpstr>
      <vt:lpstr>Ученическое самоуправление «Джанибековцы» </vt:lpstr>
      <vt:lpstr>Модель ученического самоуправления:</vt:lpstr>
      <vt:lpstr>Наши достижения:</vt:lpstr>
      <vt:lpstr>Участие в акциях «Сообщи, где торгуют смертью», «Чистое село», «Обелиск» </vt:lpstr>
      <vt:lpstr> </vt:lpstr>
      <vt:lpstr>Спортивный клуб «Яслык»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«Терекли-Мектебская СОШ им. А.–Х. Ш. Джанибекова»</dc:title>
  <dc:creator>Пользователь Windows</dc:creator>
  <cp:lastModifiedBy>555</cp:lastModifiedBy>
  <cp:revision>24</cp:revision>
  <cp:lastPrinted>2017-09-21T08:43:45Z</cp:lastPrinted>
  <dcterms:created xsi:type="dcterms:W3CDTF">2017-09-21T02:23:54Z</dcterms:created>
  <dcterms:modified xsi:type="dcterms:W3CDTF">2017-12-15T08:03:35Z</dcterms:modified>
</cp:coreProperties>
</file>