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2" r:id="rId5"/>
    <p:sldId id="274" r:id="rId6"/>
    <p:sldId id="263" r:id="rId7"/>
    <p:sldId id="265" r:id="rId8"/>
    <p:sldId id="266" r:id="rId9"/>
    <p:sldId id="267" r:id="rId10"/>
    <p:sldId id="269" r:id="rId11"/>
    <p:sldId id="275" r:id="rId12"/>
    <p:sldId id="270" r:id="rId13"/>
    <p:sldId id="271" r:id="rId14"/>
    <p:sldId id="278" r:id="rId15"/>
    <p:sldId id="277" r:id="rId16"/>
    <p:sldId id="276" r:id="rId17"/>
    <p:sldId id="272" r:id="rId18"/>
    <p:sldId id="279"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1DBF69-6D6C-4E0A-964B-ACE9FE97B416}" type="slidenum">
              <a:rPr lang="ru-RU" smtClean="0"/>
              <a:pPr/>
              <a:t>‹#›</a:t>
            </a:fld>
            <a:endParaRPr lang="ru-RU"/>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261DBF69-6D6C-4E0A-964B-ACE9FE97B416}"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61DBF69-6D6C-4E0A-964B-ACE9FE97B41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1DBF69-6D6C-4E0A-964B-ACE9FE97B416}" type="slidenum">
              <a:rPr lang="ru-RU" smtClean="0"/>
              <a:pPr/>
              <a:t>‹#›</a:t>
            </a:fld>
            <a:endParaRPr lang="ru-RU"/>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5" name="Date Placeholder 4"/>
          <p:cNvSpPr>
            <a:spLocks noGrp="1"/>
          </p:cNvSpPr>
          <p:nvPr>
            <p:ph type="dt" sz="half" idx="10"/>
          </p:nvPr>
        </p:nvSpPr>
        <p:spPr/>
        <p:txBody>
          <a:bodyPr/>
          <a:lstStyle/>
          <a:p>
            <a:fld id="{B297E975-94B5-440C-9CBC-28B37A1EEBD4}" type="datetimeFigureOut">
              <a:rPr lang="ru-RU" smtClean="0"/>
              <a:pPr/>
              <a:t>13.12.2018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1DBF69-6D6C-4E0A-964B-ACE9FE97B416}" type="slidenum">
              <a:rPr lang="ru-RU" smtClean="0"/>
              <a:pPr/>
              <a:t>‹#›</a:t>
            </a:fld>
            <a:endParaRPr lang="ru-RU"/>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297E975-94B5-440C-9CBC-28B37A1EEBD4}" type="datetimeFigureOut">
              <a:rPr lang="ru-RU" smtClean="0"/>
              <a:pPr/>
              <a:t>13.12.2018</a:t>
            </a:fld>
            <a:endParaRPr lang="ru-RU"/>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261DBF69-6D6C-4E0A-964B-ACE9FE97B416}"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2400" dirty="0" smtClean="0">
                <a:solidFill>
                  <a:schemeClr val="tx2">
                    <a:lumMod val="10000"/>
                  </a:schemeClr>
                </a:solidFill>
              </a:rPr>
              <a:t>Манълайында юлдыз янган шахиншахлар - соьзлерим</a:t>
            </a:r>
            <a:endParaRPr lang="ru-RU" sz="2400" dirty="0">
              <a:solidFill>
                <a:schemeClr val="tx2">
                  <a:lumMod val="10000"/>
                </a:schemeClr>
              </a:solidFill>
            </a:endParaRPr>
          </a:p>
        </p:txBody>
      </p:sp>
      <p:sp>
        <p:nvSpPr>
          <p:cNvPr id="3" name="Подзаголовок 2"/>
          <p:cNvSpPr>
            <a:spLocks noGrp="1"/>
          </p:cNvSpPr>
          <p:nvPr>
            <p:ph type="subTitle" idx="1"/>
          </p:nvPr>
        </p:nvSpPr>
        <p:spPr>
          <a:xfrm>
            <a:off x="251520" y="4077072"/>
            <a:ext cx="4168080" cy="795536"/>
          </a:xfrm>
        </p:spPr>
        <p:txBody>
          <a:bodyPr>
            <a:noAutofit/>
          </a:bodyPr>
          <a:lstStyle/>
          <a:p>
            <a:r>
              <a:rPr lang="ru-RU" sz="1600" b="1" i="1" dirty="0" smtClean="0">
                <a:solidFill>
                  <a:schemeClr val="bg1"/>
                </a:solidFill>
              </a:rPr>
              <a:t>Кадрия Темирбулатовадынъ 70 йыллык мерекесине багысланган</a:t>
            </a:r>
          </a:p>
          <a:p>
            <a:r>
              <a:rPr lang="ru-RU" sz="1600" b="1" i="1" dirty="0">
                <a:solidFill>
                  <a:schemeClr val="bg1"/>
                </a:solidFill>
              </a:rPr>
              <a:t> </a:t>
            </a:r>
            <a:r>
              <a:rPr lang="ru-RU" sz="1600" b="1" i="1" dirty="0" smtClean="0">
                <a:solidFill>
                  <a:schemeClr val="bg1"/>
                </a:solidFill>
              </a:rPr>
              <a:t>                    (1948 – 1978)</a:t>
            </a:r>
          </a:p>
          <a:p>
            <a:r>
              <a:rPr lang="ru-RU" sz="1600" b="1" i="1" dirty="0" smtClean="0">
                <a:solidFill>
                  <a:schemeClr val="bg1"/>
                </a:solidFill>
              </a:rPr>
              <a:t>Библиографический обзор </a:t>
            </a:r>
            <a:endParaRPr lang="ru-RU" sz="1600" b="1" i="1" dirty="0" smtClean="0">
              <a:solidFill>
                <a:schemeClr val="bg1"/>
              </a:solidFill>
            </a:endParaRPr>
          </a:p>
          <a:p>
            <a:r>
              <a:rPr lang="ru-RU" sz="1600" b="1" i="1" dirty="0" smtClean="0">
                <a:solidFill>
                  <a:schemeClr val="bg1"/>
                </a:solidFill>
              </a:rPr>
              <a:t>педагог-библиотекарь </a:t>
            </a:r>
            <a:r>
              <a:rPr lang="ru-RU" sz="1600" b="1" i="1" dirty="0" smtClean="0">
                <a:solidFill>
                  <a:schemeClr val="bg1"/>
                </a:solidFill>
              </a:rPr>
              <a:t>Агаспарова Г. А</a:t>
            </a:r>
          </a:p>
          <a:p>
            <a:r>
              <a:rPr lang="ru-RU" sz="1600" b="1" i="1" dirty="0" smtClean="0">
                <a:solidFill>
                  <a:schemeClr val="bg1"/>
                </a:solidFill>
              </a:rPr>
              <a:t>Школа имени А. Ш. Джанибекова</a:t>
            </a:r>
            <a:endParaRPr lang="ru-RU" sz="1600" b="1" i="1"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764704"/>
            <a:ext cx="327342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202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332657"/>
            <a:ext cx="8064896" cy="4176463"/>
          </a:xfrm>
        </p:spPr>
        <p:txBody>
          <a:bodyPr>
            <a:normAutofit fontScale="92500" lnSpcReduction="20000"/>
          </a:bodyPr>
          <a:lstStyle/>
          <a:p>
            <a:pPr marL="0" indent="0">
              <a:buNone/>
            </a:pPr>
            <a:r>
              <a:rPr lang="ru-RU" sz="2200" b="1" dirty="0">
                <a:solidFill>
                  <a:schemeClr val="bg1"/>
                </a:solidFill>
                <a:latin typeface="Times New Roman" panose="02020603050405020304" pitchFamily="18" charset="0"/>
                <a:cs typeface="Times New Roman" panose="02020603050405020304" pitchFamily="18" charset="0"/>
              </a:rPr>
              <a:t>Кадрия.</a:t>
            </a:r>
            <a:br>
              <a:rPr lang="ru-RU" sz="2200" b="1" dirty="0">
                <a:solidFill>
                  <a:schemeClr val="bg1"/>
                </a:solidFill>
                <a:latin typeface="Times New Roman" panose="02020603050405020304" pitchFamily="18" charset="0"/>
                <a:cs typeface="Times New Roman" panose="02020603050405020304" pitchFamily="18" charset="0"/>
              </a:rPr>
            </a:br>
            <a:r>
              <a:rPr lang="ru-RU" sz="2200" b="1" dirty="0">
                <a:solidFill>
                  <a:schemeClr val="bg1"/>
                </a:solidFill>
                <a:latin typeface="Times New Roman" panose="02020603050405020304" pitchFamily="18" charset="0"/>
                <a:cs typeface="Times New Roman" panose="02020603050405020304" pitchFamily="18" charset="0"/>
              </a:rPr>
              <a:t>Улыбка луны. Стихи. Перевод с ногайского. Предисл. К Кулиева. Москва., «Молодая гвардия», 1975</a:t>
            </a:r>
            <a:r>
              <a:rPr lang="ru-RU" sz="2200" b="1" dirty="0" smtClean="0">
                <a:solidFill>
                  <a:schemeClr val="bg1"/>
                </a:solidFill>
                <a:latin typeface="Times New Roman" panose="02020603050405020304" pitchFamily="18" charset="0"/>
                <a:cs typeface="Times New Roman" panose="02020603050405020304" pitchFamily="18" charset="0"/>
              </a:rPr>
              <a:t>.</a:t>
            </a:r>
          </a:p>
          <a:p>
            <a:pPr marL="0" indent="0">
              <a:buNone/>
            </a:pPr>
            <a:r>
              <a:rPr lang="ru-RU" sz="2200" b="1" dirty="0" smtClean="0">
                <a:solidFill>
                  <a:schemeClr val="bg1"/>
                </a:solidFill>
                <a:latin typeface="Times New Roman" panose="02020603050405020304" pitchFamily="18" charset="0"/>
                <a:cs typeface="Times New Roman" panose="02020603050405020304" pitchFamily="18" charset="0"/>
              </a:rPr>
              <a:t>Молодая ногайская поэтесса Кадрия тепло и проникновенно пишет о красоте Кавказа, о людях, которые с детства учили её любить родную землю, открывали глубины народной мудрости.  Стихи Кадрии романтичны, радуют цельностью раздумий над окружающим её миром.</a:t>
            </a:r>
          </a:p>
          <a:p>
            <a:pPr marL="0" indent="0">
              <a:buNone/>
            </a:pPr>
            <a:endParaRPr lang="ru-RU" sz="2200" b="1" dirty="0" smtClean="0">
              <a:solidFill>
                <a:schemeClr val="bg1"/>
              </a:solidFill>
              <a:latin typeface="Times New Roman" panose="02020603050405020304" pitchFamily="18" charset="0"/>
              <a:cs typeface="Times New Roman" panose="02020603050405020304" pitchFamily="18" charset="0"/>
            </a:endParaRPr>
          </a:p>
          <a:p>
            <a:pPr marL="0" indent="0">
              <a:buNone/>
            </a:pPr>
            <a:r>
              <a:rPr lang="ru-RU" sz="2200" b="1" dirty="0" smtClean="0">
                <a:solidFill>
                  <a:schemeClr val="bg1"/>
                </a:solidFill>
                <a:latin typeface="Times New Roman" panose="02020603050405020304" pitchFamily="18" charset="0"/>
                <a:cs typeface="Times New Roman" panose="02020603050405020304" pitchFamily="18" charset="0"/>
              </a:rPr>
              <a:t>Кадрия. </a:t>
            </a:r>
          </a:p>
          <a:p>
            <a:pPr marL="0" indent="0">
              <a:buNone/>
            </a:pPr>
            <a:r>
              <a:rPr lang="ru-RU" sz="2200" b="1" dirty="0" smtClean="0">
                <a:solidFill>
                  <a:schemeClr val="bg1"/>
                </a:solidFill>
                <a:latin typeface="Times New Roman" panose="02020603050405020304" pitchFamily="18" charset="0"/>
                <a:cs typeface="Times New Roman" panose="02020603050405020304" pitchFamily="18" charset="0"/>
              </a:rPr>
              <a:t>Спасенные звезды. Стихи. Перевод с ногайского Т. Кузовлевой. М.: Современник, 1977.</a:t>
            </a:r>
          </a:p>
          <a:p>
            <a:pPr marL="0" indent="0">
              <a:buNone/>
            </a:pPr>
            <a:r>
              <a:rPr lang="ru-RU" b="1" dirty="0">
                <a:solidFill>
                  <a:schemeClr val="bg1"/>
                </a:solidFill>
              </a:rPr>
              <a:t/>
            </a:r>
            <a:br>
              <a:rPr lang="ru-RU" b="1" dirty="0">
                <a:solidFill>
                  <a:schemeClr val="bg1"/>
                </a:solidFill>
              </a:rPr>
            </a:br>
            <a:endParaRPr lang="ru-RU" b="1" dirty="0">
              <a:solidFill>
                <a:schemeClr val="bg1"/>
              </a:solidFill>
            </a:endParaRPr>
          </a:p>
        </p:txBody>
      </p:sp>
      <p:pic>
        <p:nvPicPr>
          <p:cNvPr id="92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rot="20699655">
            <a:off x="1941336" y="3919802"/>
            <a:ext cx="2015950" cy="268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40000"/>
                    </a14:imgEffect>
                  </a14:imgLayer>
                </a14:imgProps>
              </a:ext>
              <a:ext uri="{28A0092B-C50C-407E-A947-70E740481C1C}">
                <a14:useLocalDpi xmlns:a14="http://schemas.microsoft.com/office/drawing/2010/main" val="0"/>
              </a:ext>
            </a:extLst>
          </a:blip>
          <a:srcRect l="3849" t="-654" r="3849" b="2470"/>
          <a:stretch/>
        </p:blipFill>
        <p:spPr bwMode="auto">
          <a:xfrm rot="752428">
            <a:off x="5542657" y="4017982"/>
            <a:ext cx="1884131" cy="25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62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
            <a:ext cx="8363272" cy="4941169"/>
          </a:xfrm>
        </p:spPr>
        <p:txBody>
          <a:bodyPr>
            <a:normAutofit fontScale="90000"/>
          </a:bodyPr>
          <a:lstStyle/>
          <a:p>
            <a:r>
              <a:rPr lang="ru-RU" sz="2200" dirty="0">
                <a:solidFill>
                  <a:schemeClr val="bg1"/>
                </a:solidFill>
                <a:latin typeface="Times New Roman" panose="02020603050405020304" pitchFamily="18" charset="0"/>
                <a:cs typeface="Times New Roman" panose="02020603050405020304" pitchFamily="18" charset="0"/>
              </a:rPr>
              <a:t>Кадрия. </a:t>
            </a:r>
            <a:br>
              <a:rPr lang="ru-RU" sz="2200" dirty="0">
                <a:solidFill>
                  <a:schemeClr val="bg1"/>
                </a:solidFill>
                <a:latin typeface="Times New Roman" panose="02020603050405020304" pitchFamily="18" charset="0"/>
                <a:cs typeface="Times New Roman" panose="02020603050405020304" pitchFamily="18" charset="0"/>
              </a:rPr>
            </a:br>
            <a:r>
              <a:rPr lang="ru-RU" sz="2200" dirty="0">
                <a:solidFill>
                  <a:schemeClr val="bg1"/>
                </a:solidFill>
                <a:latin typeface="Times New Roman" panose="02020603050405020304" pitchFamily="18" charset="0"/>
                <a:cs typeface="Times New Roman" panose="02020603050405020304" pitchFamily="18" charset="0"/>
              </a:rPr>
              <a:t>Мосты. Стихи и поэмы. Перевод с ногайского. Москва., «Советский писатель», </a:t>
            </a:r>
            <a:r>
              <a:rPr lang="ru-RU" sz="2200" dirty="0" smtClean="0">
                <a:solidFill>
                  <a:schemeClr val="bg1"/>
                </a:solidFill>
                <a:latin typeface="Times New Roman" panose="02020603050405020304" pitchFamily="18" charset="0"/>
                <a:cs typeface="Times New Roman" panose="02020603050405020304" pitchFamily="18" charset="0"/>
              </a:rPr>
              <a:t>1979</a:t>
            </a:r>
            <a:r>
              <a:rPr lang="ru-RU" sz="2200" dirty="0" smtClean="0">
                <a:solidFill>
                  <a:schemeClr val="bg1"/>
                </a:solidFill>
              </a:rPr>
              <a:t>. </a:t>
            </a:r>
            <a:br>
              <a:rPr lang="ru-RU" sz="2200" dirty="0" smtClean="0">
                <a:solidFill>
                  <a:schemeClr val="bg1"/>
                </a:solidFill>
              </a:rPr>
            </a:br>
            <a:r>
              <a:rPr lang="ru-RU" sz="2200" dirty="0" smtClean="0">
                <a:solidFill>
                  <a:schemeClr val="bg1"/>
                </a:solidFill>
                <a:latin typeface="Times New Roman" panose="02020603050405020304" pitchFamily="18" charset="0"/>
                <a:cs typeface="Times New Roman" panose="02020603050405020304" pitchFamily="18" charset="0"/>
              </a:rPr>
              <a:t>Имя талантливой ногайской поэтессы хорошо известно любителям поэзии.</a:t>
            </a:r>
            <a:br>
              <a:rPr lang="ru-RU" sz="2200" dirty="0" smtClean="0">
                <a:solidFill>
                  <a:schemeClr val="bg1"/>
                </a:solidFill>
                <a:latin typeface="Times New Roman" panose="02020603050405020304" pitchFamily="18" charset="0"/>
                <a:cs typeface="Times New Roman" panose="02020603050405020304" pitchFamily="18" charset="0"/>
              </a:rPr>
            </a:br>
            <a:r>
              <a:rPr lang="ru-RU" sz="2200" dirty="0" smtClean="0">
                <a:solidFill>
                  <a:schemeClr val="bg1"/>
                </a:solidFill>
                <a:latin typeface="Times New Roman" panose="02020603050405020304" pitchFamily="18" charset="0"/>
                <a:cs typeface="Times New Roman" panose="02020603050405020304" pitchFamily="18" charset="0"/>
              </a:rPr>
              <a:t>В стихах Кадрии виден напряженный внутренний мир лирического героя – человека неравнодушного, искреннего, открытого. «Мосты» - третья книга на русском языке безвременно ушедшей из жизни поэтессы.</a:t>
            </a:r>
            <a:br>
              <a:rPr lang="ru-RU" sz="2200" dirty="0" smtClean="0">
                <a:solidFill>
                  <a:schemeClr val="bg1"/>
                </a:solidFill>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2852936"/>
            <a:ext cx="27559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24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782016"/>
            <a:ext cx="8229600" cy="3671320"/>
          </a:xfrm>
        </p:spPr>
        <p:txBody>
          <a:bodyPr>
            <a:normAutofit/>
          </a:bodyPr>
          <a:lstStyle/>
          <a:p>
            <a:r>
              <a:rPr lang="ru-RU" sz="2000" b="1" dirty="0">
                <a:solidFill>
                  <a:schemeClr val="bg1"/>
                </a:solidFill>
                <a:latin typeface="Times New Roman" panose="02020603050405020304" pitchFamily="18" charset="0"/>
                <a:cs typeface="Times New Roman" panose="02020603050405020304" pitchFamily="18" charset="0"/>
              </a:rPr>
              <a:t>Кадрия.  Дочь степей: Стихи и поэма/ пер. с ногайского. – М.: Современник,1984.</a:t>
            </a:r>
          </a:p>
          <a:p>
            <a:r>
              <a:rPr lang="ru-RU" sz="2000" b="1" dirty="0">
                <a:solidFill>
                  <a:schemeClr val="bg1"/>
                </a:solidFill>
                <a:latin typeface="Times New Roman" panose="02020603050405020304" pitchFamily="18" charset="0"/>
                <a:cs typeface="Times New Roman" panose="02020603050405020304" pitchFamily="18" charset="0"/>
              </a:rPr>
              <a:t>Кадрия. Человек и солнце: Стихи – Алматы: Жазушы,1998.</a:t>
            </a:r>
          </a:p>
          <a:p>
            <a:r>
              <a:rPr lang="ru-RU" sz="2000" b="1" i="1" dirty="0" smtClean="0">
                <a:solidFill>
                  <a:schemeClr val="bg1"/>
                </a:solidFill>
                <a:latin typeface="Times New Roman" panose="02020603050405020304" pitchFamily="18" charset="0"/>
                <a:cs typeface="Times New Roman" panose="02020603050405020304" pitchFamily="18" charset="0"/>
              </a:rPr>
              <a:t>Жизненный </a:t>
            </a:r>
            <a:r>
              <a:rPr lang="ru-RU" sz="2000" b="1" i="1" dirty="0">
                <a:solidFill>
                  <a:schemeClr val="bg1"/>
                </a:solidFill>
                <a:latin typeface="Times New Roman" panose="02020603050405020304" pitchFamily="18" charset="0"/>
                <a:cs typeface="Times New Roman" panose="02020603050405020304" pitchFamily="18" charset="0"/>
              </a:rPr>
              <a:t>и поэтический век Кадрии был недолог, судьба ее стихов оказалась счастливее – они продолжают волновать истинных любителей поэзии</a:t>
            </a:r>
            <a:r>
              <a:rPr lang="ru-RU" sz="2000" b="1" i="1" dirty="0" smtClean="0">
                <a:solidFill>
                  <a:schemeClr val="bg1"/>
                </a:solidFill>
                <a:latin typeface="Times New Roman" panose="02020603050405020304" pitchFamily="18" charset="0"/>
                <a:cs typeface="Times New Roman" panose="02020603050405020304" pitchFamily="18" charset="0"/>
              </a:rPr>
              <a:t>. </a:t>
            </a:r>
          </a:p>
          <a:p>
            <a:r>
              <a:rPr lang="ru-RU" sz="2000" b="1" i="1" dirty="0" smtClean="0">
                <a:solidFill>
                  <a:schemeClr val="bg1"/>
                </a:solidFill>
                <a:latin typeface="Times New Roman" panose="02020603050405020304" pitchFamily="18" charset="0"/>
                <a:cs typeface="Times New Roman" panose="02020603050405020304" pitchFamily="18" charset="0"/>
              </a:rPr>
              <a:t>« </a:t>
            </a:r>
            <a:r>
              <a:rPr lang="ru-RU" sz="2000" b="1" i="1" dirty="0">
                <a:solidFill>
                  <a:schemeClr val="bg1"/>
                </a:solidFill>
                <a:latin typeface="Times New Roman" panose="02020603050405020304" pitchFamily="18" charset="0"/>
                <a:cs typeface="Times New Roman" panose="02020603050405020304" pitchFamily="18" charset="0"/>
              </a:rPr>
              <a:t>П</a:t>
            </a:r>
            <a:r>
              <a:rPr lang="ru-RU" sz="2000" b="1" i="1" dirty="0" smtClean="0">
                <a:solidFill>
                  <a:schemeClr val="bg1"/>
                </a:solidFill>
                <a:latin typeface="Times New Roman" panose="02020603050405020304" pitchFamily="18" charset="0"/>
                <a:cs typeface="Times New Roman" panose="02020603050405020304" pitchFamily="18" charset="0"/>
              </a:rPr>
              <a:t>усть читатель узнает мудрую не по годам, смелую, мужественную и нежную половчанку, сверкнувшую, как молния, в поэтической вселенной…»  Альмира Аджигайтканова</a:t>
            </a:r>
          </a:p>
          <a:p>
            <a:endParaRPr lang="ru-RU" b="1" i="1" dirty="0">
              <a:solidFill>
                <a:schemeClr val="bg1"/>
              </a:solidFill>
            </a:endParaRPr>
          </a:p>
          <a:p>
            <a:endParaRPr lang="ru-RU"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80732">
            <a:off x="2063258" y="495163"/>
            <a:ext cx="1568725" cy="209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98648">
            <a:off x="5407376" y="423675"/>
            <a:ext cx="1671203" cy="223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180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76672"/>
            <a:ext cx="5256584" cy="6190578"/>
          </a:xfrm>
        </p:spPr>
        <p:txBody>
          <a:bodyPr>
            <a:normAutofit/>
          </a:bodyPr>
          <a:lstStyle/>
          <a:p>
            <a:pPr marL="0" indent="0">
              <a:buNone/>
            </a:pPr>
            <a:r>
              <a:rPr lang="ru-RU" b="1" dirty="0" smtClean="0">
                <a:solidFill>
                  <a:schemeClr val="bg1"/>
                </a:solidFill>
              </a:rPr>
              <a:t>Кадрия </a:t>
            </a:r>
          </a:p>
          <a:p>
            <a:pPr marL="0" indent="0">
              <a:buNone/>
            </a:pPr>
            <a:r>
              <a:rPr lang="ru-RU" b="1" dirty="0" smtClean="0">
                <a:solidFill>
                  <a:schemeClr val="bg1"/>
                </a:solidFill>
              </a:rPr>
              <a:t>Моё слово. Стихи, поэма, рассказы. Даг. </a:t>
            </a:r>
            <a:r>
              <a:rPr lang="ru-RU" b="1" dirty="0">
                <a:solidFill>
                  <a:schemeClr val="bg1"/>
                </a:solidFill>
              </a:rPr>
              <a:t>к</a:t>
            </a:r>
            <a:r>
              <a:rPr lang="ru-RU" b="1" dirty="0" smtClean="0">
                <a:solidFill>
                  <a:schemeClr val="bg1"/>
                </a:solidFill>
              </a:rPr>
              <a:t>нижное издательство; 1999.</a:t>
            </a:r>
          </a:p>
          <a:p>
            <a:pPr marL="0" indent="0">
              <a:buNone/>
            </a:pPr>
            <a:r>
              <a:rPr lang="ru-RU" sz="2000" b="1" i="1" dirty="0" smtClean="0">
                <a:solidFill>
                  <a:schemeClr val="bg1"/>
                </a:solidFill>
              </a:rPr>
              <a:t>Ногайская поэтесса Кадрия Темирбулатова /1948-1978/ рано ушла из жизни, и её лучшие стихи остались ненаписанными. Но сохранившееся поэтическое наследие свидетельствует о большом таланте Кадрии. Оно оценено ценителями поэзии как в Дагестане, так и по всей России.</a:t>
            </a:r>
          </a:p>
          <a:p>
            <a:pPr marL="0" indent="0">
              <a:buNone/>
            </a:pPr>
            <a:r>
              <a:rPr lang="ru-RU" sz="2000" b="1" i="1" dirty="0" smtClean="0">
                <a:solidFill>
                  <a:schemeClr val="bg1"/>
                </a:solidFill>
              </a:rPr>
              <a:t>Пронизанные светом добра, искренней дочерней любовью к Родине и отчему краю, произведения Кадрии Темирбулатовой привлекают внимание тонким лиризмом, самобытностью поэтического слова.</a:t>
            </a:r>
            <a:endParaRPr lang="ru-RU" sz="2000" b="1" i="1" dirty="0">
              <a:solidFill>
                <a:schemeClr val="bg1"/>
              </a:solidFill>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284709"/>
            <a:ext cx="2378825" cy="316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3255313"/>
            <a:ext cx="2448272" cy="34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419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38" t="3365" r="-638" b="3365"/>
          <a:stretch/>
        </p:blipFill>
        <p:spPr bwMode="auto">
          <a:xfrm>
            <a:off x="395536" y="1577413"/>
            <a:ext cx="3960440" cy="528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descr="C:\Users\Админ\Desktop\IMG-20181125-WA0038.jpg"/>
          <p:cNvPicPr>
            <a:picLocks noChangeAspect="1" noChangeArrowheads="1"/>
          </p:cNvPicPr>
          <p:nvPr/>
        </p:nvPicPr>
        <p:blipFill>
          <a:blip r:embed="rId3" cstate="print"/>
          <a:srcRect l="3428" t="2362" r="3428"/>
          <a:stretch>
            <a:fillRect/>
          </a:stretch>
        </p:blipFill>
        <p:spPr bwMode="auto">
          <a:xfrm>
            <a:off x="4938843" y="3338370"/>
            <a:ext cx="2142359" cy="3258982"/>
          </a:xfrm>
          <a:prstGeom prst="rect">
            <a:avLst/>
          </a:prstGeom>
          <a:noFill/>
        </p:spPr>
      </p:pic>
      <p:pic>
        <p:nvPicPr>
          <p:cNvPr id="6" name="Picture 3" descr="C:\Users\Админ\Desktop\IMG-20181125-WA0037.jpg"/>
          <p:cNvPicPr>
            <a:picLocks noChangeAspect="1" noChangeArrowheads="1"/>
          </p:cNvPicPr>
          <p:nvPr/>
        </p:nvPicPr>
        <p:blipFill>
          <a:blip r:embed="rId4" cstate="print"/>
          <a:srcRect l="4144" t="1181" r="2901"/>
          <a:stretch>
            <a:fillRect/>
          </a:stretch>
        </p:blipFill>
        <p:spPr bwMode="auto">
          <a:xfrm>
            <a:off x="6804248" y="332656"/>
            <a:ext cx="2230328" cy="3327815"/>
          </a:xfrm>
          <a:prstGeom prst="rect">
            <a:avLst/>
          </a:prstGeom>
          <a:noFill/>
        </p:spPr>
      </p:pic>
      <p:sp>
        <p:nvSpPr>
          <p:cNvPr id="5" name="Заголовок 1"/>
          <p:cNvSpPr>
            <a:spLocks noGrp="1"/>
          </p:cNvSpPr>
          <p:nvPr>
            <p:ph type="title"/>
          </p:nvPr>
        </p:nvSpPr>
        <p:spPr>
          <a:xfrm>
            <a:off x="251520" y="274638"/>
            <a:ext cx="8435280" cy="1143000"/>
          </a:xfrm>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«Тувган ерим» журналларда сиз </a:t>
            </a:r>
            <a:r>
              <a:rPr lang="ru-RU" sz="2400" dirty="0">
                <a:solidFill>
                  <a:schemeClr val="bg1"/>
                </a:solidFill>
                <a:latin typeface="Times New Roman" panose="02020603050405020304" pitchFamily="18" charset="0"/>
                <a:cs typeface="Times New Roman" panose="02020603050405020304" pitchFamily="18" charset="0"/>
              </a:rPr>
              <a:t>К</a:t>
            </a:r>
            <a:r>
              <a:rPr lang="ru-RU" sz="2400" dirty="0" smtClean="0">
                <a:solidFill>
                  <a:schemeClr val="bg1"/>
                </a:solidFill>
                <a:latin typeface="Times New Roman" panose="02020603050405020304" pitchFamily="18" charset="0"/>
                <a:cs typeface="Times New Roman" panose="02020603050405020304" pitchFamily="18" charset="0"/>
              </a:rPr>
              <a:t>адриядынъ шыгармалары ман таныспага боласыз.</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157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IMG_20181123_101859_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0520407">
            <a:off x="421476" y="2127803"/>
            <a:ext cx="2322405" cy="3096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0" r="2320"/>
          <a:stretch/>
        </p:blipFill>
        <p:spPr bwMode="auto">
          <a:xfrm rot="569738">
            <a:off x="6188316" y="1985440"/>
            <a:ext cx="2407629" cy="320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Админ\Desktop\IMG-20181125-WA0040.jpg"/>
          <p:cNvPicPr>
            <a:picLocks noChangeAspect="1" noChangeArrowheads="1"/>
          </p:cNvPicPr>
          <p:nvPr/>
        </p:nvPicPr>
        <p:blipFill>
          <a:blip r:embed="rId4" cstate="print"/>
          <a:srcRect l="4310" t="2657" r="3448"/>
          <a:stretch>
            <a:fillRect/>
          </a:stretch>
        </p:blipFill>
        <p:spPr bwMode="auto">
          <a:xfrm>
            <a:off x="2309843" y="2780928"/>
            <a:ext cx="1944215" cy="2994385"/>
          </a:xfrm>
          <a:prstGeom prst="rect">
            <a:avLst/>
          </a:prstGeom>
          <a:noFill/>
        </p:spPr>
      </p:pic>
      <p:pic>
        <p:nvPicPr>
          <p:cNvPr id="2051" name="Picture 3" descr="C:\Users\Админ\Desktop\IMG-20181125-WA0034.jpg"/>
          <p:cNvPicPr>
            <a:picLocks noChangeAspect="1" noChangeArrowheads="1"/>
          </p:cNvPicPr>
          <p:nvPr/>
        </p:nvPicPr>
        <p:blipFill>
          <a:blip r:embed="rId5" cstate="print"/>
          <a:srcRect l="3020" t="2067" r="4746" b="591"/>
          <a:stretch>
            <a:fillRect/>
          </a:stretch>
        </p:blipFill>
        <p:spPr bwMode="auto">
          <a:xfrm>
            <a:off x="4427984" y="3212976"/>
            <a:ext cx="1944216" cy="2998217"/>
          </a:xfrm>
          <a:prstGeom prst="rect">
            <a:avLst/>
          </a:prstGeom>
          <a:noFill/>
        </p:spPr>
      </p:pic>
      <p:sp>
        <p:nvSpPr>
          <p:cNvPr id="6" name="Заголовок 1"/>
          <p:cNvSpPr>
            <a:spLocks noGrp="1"/>
          </p:cNvSpPr>
          <p:nvPr>
            <p:ph type="title"/>
          </p:nvPr>
        </p:nvSpPr>
        <p:spPr>
          <a:xfrm>
            <a:off x="457200" y="274638"/>
            <a:ext cx="8229600" cy="1714202"/>
          </a:xfrm>
        </p:spPr>
        <p:txBody>
          <a:bodyPr>
            <a:noAutofit/>
          </a:bodyPr>
          <a:lstStyle/>
          <a:p>
            <a:r>
              <a:rPr lang="ru-RU" sz="2400" dirty="0" smtClean="0">
                <a:solidFill>
                  <a:schemeClr val="bg1"/>
                </a:solidFill>
                <a:latin typeface="Times New Roman" panose="02020603050405020304" pitchFamily="18" charset="0"/>
                <a:cs typeface="Times New Roman" panose="02020603050405020304" pitchFamily="18" charset="0"/>
              </a:rPr>
              <a:t>Бу</a:t>
            </a:r>
            <a:r>
              <a:rPr lang="ru-RU" sz="2400" dirty="0" smtClean="0">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йыйынтыкларда </a:t>
            </a:r>
            <a:r>
              <a:rPr lang="ru-RU" sz="2400" dirty="0">
                <a:solidFill>
                  <a:schemeClr val="bg1"/>
                </a:solidFill>
                <a:latin typeface="Times New Roman" panose="02020603050405020304" pitchFamily="18" charset="0"/>
                <a:cs typeface="Times New Roman" panose="02020603050405020304" pitchFamily="18" charset="0"/>
              </a:rPr>
              <a:t>К</a:t>
            </a:r>
            <a:r>
              <a:rPr lang="ru-RU" sz="2400" dirty="0" smtClean="0">
                <a:solidFill>
                  <a:schemeClr val="bg1"/>
                </a:solidFill>
                <a:latin typeface="Times New Roman" panose="02020603050405020304" pitchFamily="18" charset="0"/>
                <a:cs typeface="Times New Roman" panose="02020603050405020304" pitchFamily="18" charset="0"/>
              </a:rPr>
              <a:t>адриядынъ ятлавларын окымага боласыз. </a:t>
            </a:r>
            <a:br>
              <a:rPr lang="ru-RU" sz="2400" dirty="0" smtClean="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Сосы йыйынтыкларда кыскаша яшав йолы да берилген.</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630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IMG_20181123_10164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769" t="2836" r="4386" b="2836"/>
          <a:stretch/>
        </p:blipFill>
        <p:spPr bwMode="auto">
          <a:xfrm rot="21019645">
            <a:off x="1119146" y="2834991"/>
            <a:ext cx="2670594" cy="3696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4232">
            <a:off x="4872297" y="2922349"/>
            <a:ext cx="2727201" cy="363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a:spLocks noGrp="1"/>
          </p:cNvSpPr>
          <p:nvPr>
            <p:ph type="title"/>
          </p:nvPr>
        </p:nvSpPr>
        <p:spPr>
          <a:xfrm>
            <a:off x="107504" y="274638"/>
            <a:ext cx="8784976" cy="2002234"/>
          </a:xfrm>
        </p:spPr>
        <p:txBody>
          <a:bodyPr>
            <a:normAutofit/>
          </a:bodyPr>
          <a:lstStyle/>
          <a:p>
            <a:pPr algn="just"/>
            <a:r>
              <a:rPr lang="ru-RU" sz="2000" dirty="0" smtClean="0">
                <a:solidFill>
                  <a:schemeClr val="bg1"/>
                </a:solidFill>
                <a:latin typeface="Times New Roman" panose="02020603050405020304" pitchFamily="18" charset="0"/>
                <a:cs typeface="Times New Roman" panose="02020603050405020304" pitchFamily="18" charset="0"/>
              </a:rPr>
              <a:t>В книгах Насипхан Суюновой </a:t>
            </a:r>
            <a:r>
              <a:rPr lang="ru-RU" sz="2000" dirty="0">
                <a:solidFill>
                  <a:schemeClr val="bg1"/>
                </a:solidFill>
                <a:latin typeface="Times New Roman" panose="02020603050405020304" pitchFamily="18" charset="0"/>
                <a:cs typeface="Times New Roman" panose="02020603050405020304" pitchFamily="18" charset="0"/>
              </a:rPr>
              <a:t>исследуются мировоззренческие, философские, этнические и этические основы многовекового  развития ногайской словесности, являющейся неотъемлемой частью общетюркской духовной </a:t>
            </a:r>
            <a:r>
              <a:rPr lang="ru-RU" sz="2000" dirty="0" smtClean="0">
                <a:solidFill>
                  <a:schemeClr val="bg1"/>
                </a:solidFill>
                <a:latin typeface="Times New Roman" panose="02020603050405020304" pitchFamily="18" charset="0"/>
                <a:cs typeface="Times New Roman" panose="02020603050405020304" pitchFamily="18" charset="0"/>
              </a:rPr>
              <a:t>культуры, исследуется национальный мир ногайской прозы и поэзии 70-90 годов. </a:t>
            </a:r>
            <a:endParaRPr lang="ru-RU"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130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0"/>
            <a:ext cx="4834880" cy="4525963"/>
          </a:xfrm>
        </p:spPr>
        <p:txBody>
          <a:bodyPr/>
          <a:lstStyle/>
          <a:p>
            <a:pPr marL="0" indent="0">
              <a:buNone/>
            </a:pPr>
            <a:r>
              <a:rPr lang="ru-RU" b="1" i="1" dirty="0" smtClean="0">
                <a:solidFill>
                  <a:schemeClr val="bg1"/>
                </a:solidFill>
              </a:rPr>
              <a:t>Халкым, сенинъ шыктай таза  </a:t>
            </a:r>
          </a:p>
          <a:p>
            <a:pPr marL="0" indent="0">
              <a:buNone/>
            </a:pPr>
            <a:r>
              <a:rPr lang="ru-RU" b="1" i="1" dirty="0">
                <a:solidFill>
                  <a:schemeClr val="bg1"/>
                </a:solidFill>
              </a:rPr>
              <a:t> </a:t>
            </a:r>
            <a:r>
              <a:rPr lang="ru-RU" b="1" i="1" dirty="0" smtClean="0">
                <a:solidFill>
                  <a:schemeClr val="bg1"/>
                </a:solidFill>
              </a:rPr>
              <a:t>                                           тавысынъ</a:t>
            </a:r>
          </a:p>
          <a:p>
            <a:pPr marL="0" indent="0">
              <a:buNone/>
            </a:pPr>
            <a:r>
              <a:rPr lang="ru-RU" b="1" i="1" dirty="0" smtClean="0">
                <a:solidFill>
                  <a:schemeClr val="bg1"/>
                </a:solidFill>
              </a:rPr>
              <a:t>Кирген меним тамырыма, каныма.</a:t>
            </a:r>
          </a:p>
          <a:p>
            <a:pPr marL="0" indent="0">
              <a:buNone/>
            </a:pPr>
            <a:r>
              <a:rPr lang="ru-RU" b="1" i="1" dirty="0" smtClean="0">
                <a:solidFill>
                  <a:schemeClr val="bg1"/>
                </a:solidFill>
              </a:rPr>
              <a:t>Йырым сенинъ коьнъилинъди </a:t>
            </a:r>
          </a:p>
          <a:p>
            <a:pPr marL="0" indent="0">
              <a:buNone/>
            </a:pPr>
            <a:r>
              <a:rPr lang="ru-RU" b="1" i="1" dirty="0">
                <a:solidFill>
                  <a:schemeClr val="bg1"/>
                </a:solidFill>
              </a:rPr>
              <a:t> </a:t>
            </a:r>
            <a:r>
              <a:rPr lang="ru-RU" b="1" i="1" dirty="0" smtClean="0">
                <a:solidFill>
                  <a:schemeClr val="bg1"/>
                </a:solidFill>
              </a:rPr>
              <a:t>                                             ыйлытса –</a:t>
            </a:r>
          </a:p>
          <a:p>
            <a:pPr marL="0" indent="0">
              <a:buNone/>
            </a:pPr>
            <a:r>
              <a:rPr lang="ru-RU" b="1" i="1" dirty="0" smtClean="0">
                <a:solidFill>
                  <a:schemeClr val="bg1"/>
                </a:solidFill>
              </a:rPr>
              <a:t>Муннан уьйкен наьсип йок ты </a:t>
            </a:r>
          </a:p>
          <a:p>
            <a:pPr marL="0" indent="0">
              <a:buNone/>
            </a:pPr>
            <a:r>
              <a:rPr lang="ru-RU" b="1" i="1" dirty="0">
                <a:solidFill>
                  <a:schemeClr val="bg1"/>
                </a:solidFill>
              </a:rPr>
              <a:t> </a:t>
            </a:r>
            <a:r>
              <a:rPr lang="ru-RU" b="1" i="1" dirty="0" smtClean="0">
                <a:solidFill>
                  <a:schemeClr val="bg1"/>
                </a:solidFill>
              </a:rPr>
              <a:t>                                               яныма.</a:t>
            </a:r>
            <a:endParaRPr lang="ru-RU" b="1" i="1" dirty="0">
              <a:solidFill>
                <a:schemeClr val="bg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653124"/>
            <a:ext cx="3680223" cy="53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551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17973" y="692696"/>
            <a:ext cx="5102499" cy="5433467"/>
          </a:xfrm>
        </p:spPr>
        <p:txBody>
          <a:bodyPr>
            <a:normAutofit/>
          </a:bodyPr>
          <a:lstStyle/>
          <a:p>
            <a:r>
              <a:rPr lang="ru-RU" sz="2000" b="1" dirty="0" smtClean="0">
                <a:solidFill>
                  <a:schemeClr val="bg1"/>
                </a:solidFill>
                <a:latin typeface="Times New Roman" panose="02020603050405020304" pitchFamily="18" charset="0"/>
                <a:cs typeface="Times New Roman" panose="02020603050405020304" pitchFamily="18" charset="0"/>
              </a:rPr>
              <a:t>«Моя повесть «Гармонистка» (1983г) посвящена незабываемому образу Кадрии, - пишет Иса Капаев. – Ногайскую поэтессу Кадрию зверски убили и сожгли… Предчувствие этой трагедии  задолго до истинной смерти ощущается в её стихах. Её поэзия подобна чистоте утренней росы, была неестественной в мире грязи и  бесчестия. Кадрия – цветок, рожденный и погубленный ненастьем. Появление  поэтессы такого уровня для нашего народа было явлением преждевременным. Она в стихах часто обращалась к звездам. Кадрия – летящая звезда, появившаяся на небосводе и исчезнувшая навсегда…»</a:t>
            </a:r>
            <a:endParaRPr lang="ru-RU" sz="2000" b="1" dirty="0">
              <a:solidFill>
                <a:schemeClr val="bg1"/>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2000"/>
                    </a14:imgEffect>
                  </a14:imgLayer>
                </a14:imgProps>
              </a:ext>
              <a:ext uri="{28A0092B-C50C-407E-A947-70E740481C1C}">
                <a14:useLocalDpi xmlns:a14="http://schemas.microsoft.com/office/drawing/2010/main" val="0"/>
              </a:ext>
            </a:extLst>
          </a:blip>
          <a:srcRect/>
          <a:stretch>
            <a:fillRect/>
          </a:stretch>
        </p:blipFill>
        <p:spPr bwMode="auto">
          <a:xfrm>
            <a:off x="303230" y="357386"/>
            <a:ext cx="2087023" cy="278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6000"/>
                    </a14:imgEffect>
                  </a14:imgLayer>
                </a14:imgProps>
              </a:ext>
              <a:ext uri="{28A0092B-C50C-407E-A947-70E740481C1C}">
                <a14:useLocalDpi xmlns:a14="http://schemas.microsoft.com/office/drawing/2010/main" val="0"/>
              </a:ext>
            </a:extLst>
          </a:blip>
          <a:srcRect/>
          <a:stretch>
            <a:fillRect/>
          </a:stretch>
        </p:blipFill>
        <p:spPr bwMode="auto">
          <a:xfrm>
            <a:off x="827584" y="2636912"/>
            <a:ext cx="2655441" cy="353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289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784976" cy="5865515"/>
          </a:xfrm>
        </p:spPr>
        <p:txBody>
          <a:bodyPr>
            <a:normAutofit fontScale="92500" lnSpcReduction="10000"/>
          </a:bodyPr>
          <a:lstStyle/>
          <a:p>
            <a:pPr marL="0" indent="0" algn="just">
              <a:buNone/>
            </a:pPr>
            <a:r>
              <a:rPr lang="ru-RU" sz="2000" b="1" dirty="0" smtClean="0">
                <a:solidFill>
                  <a:schemeClr val="tx2">
                    <a:lumMod val="10000"/>
                  </a:schemeClr>
                </a:solidFill>
              </a:rPr>
              <a:t>Кадрия Уразбаевна Темирбулатова Ногай шоьлде, Терекли – Мектеб авылында, тувган. Москвадагы  Горький атлы Адабият институтын окып кутарган. </a:t>
            </a:r>
          </a:p>
          <a:p>
            <a:pPr marL="0" indent="0" algn="just">
              <a:buNone/>
            </a:pPr>
            <a:r>
              <a:rPr lang="ru-RU" sz="2000" b="1" dirty="0" smtClean="0">
                <a:solidFill>
                  <a:schemeClr val="tx2">
                    <a:lumMod val="10000"/>
                  </a:schemeClr>
                </a:solidFill>
              </a:rPr>
              <a:t>Ногай  шайирлигининъ оьсуьвине энъ де сезимли косымды эткенлердинъ бириси.</a:t>
            </a:r>
          </a:p>
          <a:p>
            <a:pPr marL="0" indent="0" algn="just">
              <a:buNone/>
            </a:pPr>
            <a:r>
              <a:rPr lang="ru-RU" sz="2000" b="1" dirty="0" smtClean="0">
                <a:solidFill>
                  <a:schemeClr val="tx2">
                    <a:lumMod val="10000"/>
                  </a:schemeClr>
                </a:solidFill>
              </a:rPr>
              <a:t>Онынъ  яратувшылыгы </a:t>
            </a:r>
          </a:p>
          <a:p>
            <a:pPr marL="0" indent="0" algn="just">
              <a:buNone/>
            </a:pPr>
            <a:r>
              <a:rPr lang="ru-RU" sz="2000" b="1" dirty="0" smtClean="0">
                <a:solidFill>
                  <a:schemeClr val="tx2">
                    <a:lumMod val="10000"/>
                  </a:schemeClr>
                </a:solidFill>
              </a:rPr>
              <a:t>«Тав </a:t>
            </a:r>
            <a:r>
              <a:rPr lang="ru-RU" sz="2000" b="1" dirty="0">
                <a:solidFill>
                  <a:schemeClr val="tx2">
                    <a:lumMod val="10000"/>
                  </a:schemeClr>
                </a:solidFill>
              </a:rPr>
              <a:t>данъылдан басланады</a:t>
            </a:r>
            <a:r>
              <a:rPr lang="ru-RU" sz="2000" b="1" dirty="0" smtClean="0">
                <a:solidFill>
                  <a:schemeClr val="tx2">
                    <a:lumMod val="10000"/>
                  </a:schemeClr>
                </a:solidFill>
              </a:rPr>
              <a:t>» - 1971 йыл,</a:t>
            </a:r>
          </a:p>
          <a:p>
            <a:pPr marL="0" indent="0" algn="just">
              <a:buNone/>
            </a:pPr>
            <a:r>
              <a:rPr lang="ru-RU" sz="2000" b="1" dirty="0" smtClean="0">
                <a:solidFill>
                  <a:schemeClr val="tx2">
                    <a:lumMod val="10000"/>
                  </a:schemeClr>
                </a:solidFill>
              </a:rPr>
              <a:t>«Сокпак йолга ымтылса» – 1972 йыл,</a:t>
            </a:r>
          </a:p>
          <a:p>
            <a:pPr marL="0" indent="0" algn="just">
              <a:buNone/>
            </a:pPr>
            <a:r>
              <a:rPr lang="ru-RU" sz="2000" b="1" dirty="0" smtClean="0">
                <a:solidFill>
                  <a:schemeClr val="tx2">
                    <a:lumMod val="10000"/>
                  </a:schemeClr>
                </a:solidFill>
              </a:rPr>
              <a:t>«Яслык йырлары» – 1973 йыл,</a:t>
            </a:r>
          </a:p>
          <a:p>
            <a:pPr marL="0" indent="0" algn="just">
              <a:buNone/>
            </a:pPr>
            <a:r>
              <a:rPr lang="ru-RU" sz="2000" b="1" dirty="0" smtClean="0">
                <a:solidFill>
                  <a:schemeClr val="tx2">
                    <a:lumMod val="10000"/>
                  </a:schemeClr>
                </a:solidFill>
              </a:rPr>
              <a:t>«Улыбка луны» – 1975 йыл,</a:t>
            </a:r>
          </a:p>
          <a:p>
            <a:pPr marL="0" indent="0" algn="just">
              <a:buNone/>
            </a:pPr>
            <a:r>
              <a:rPr lang="ru-RU" sz="2000" b="1" dirty="0" smtClean="0">
                <a:solidFill>
                  <a:schemeClr val="tx2">
                    <a:lumMod val="10000"/>
                  </a:schemeClr>
                </a:solidFill>
              </a:rPr>
              <a:t>«Спасенные звезды» - 1977 йыл,</a:t>
            </a:r>
          </a:p>
          <a:p>
            <a:pPr marL="0" indent="0" algn="just">
              <a:buNone/>
            </a:pPr>
            <a:r>
              <a:rPr lang="ru-RU" sz="2000" b="1" dirty="0" smtClean="0">
                <a:solidFill>
                  <a:schemeClr val="tx2">
                    <a:lumMod val="10000"/>
                  </a:schemeClr>
                </a:solidFill>
              </a:rPr>
              <a:t>«Хайран» – 1978 йыл,</a:t>
            </a:r>
          </a:p>
          <a:p>
            <a:pPr marL="0" indent="0" algn="just">
              <a:buNone/>
            </a:pPr>
            <a:r>
              <a:rPr lang="ru-RU" sz="2000" b="1" dirty="0" smtClean="0">
                <a:solidFill>
                  <a:schemeClr val="tx2">
                    <a:lumMod val="10000"/>
                  </a:schemeClr>
                </a:solidFill>
              </a:rPr>
              <a:t>«Мосты» – 1979 йыл,</a:t>
            </a:r>
          </a:p>
          <a:p>
            <a:pPr marL="0" indent="0" algn="just">
              <a:buNone/>
            </a:pPr>
            <a:r>
              <a:rPr lang="ru-RU" sz="2000" b="1" dirty="0" smtClean="0">
                <a:solidFill>
                  <a:schemeClr val="tx2">
                    <a:lumMod val="10000"/>
                  </a:schemeClr>
                </a:solidFill>
              </a:rPr>
              <a:t>«Дочь степей» – 1984 йыл,</a:t>
            </a:r>
          </a:p>
          <a:p>
            <a:pPr marL="0" indent="0" algn="just">
              <a:buNone/>
            </a:pPr>
            <a:r>
              <a:rPr lang="ru-RU" sz="2000" b="1" dirty="0" smtClean="0">
                <a:solidFill>
                  <a:schemeClr val="tx2">
                    <a:lumMod val="10000"/>
                  </a:schemeClr>
                </a:solidFill>
              </a:rPr>
              <a:t>«Айындырык ярыгы» -1990 йыл,</a:t>
            </a:r>
            <a:endParaRPr lang="ru-RU" sz="2000" b="1" dirty="0" smtClean="0">
              <a:solidFill>
                <a:schemeClr val="bg1"/>
              </a:solidFill>
            </a:endParaRPr>
          </a:p>
          <a:p>
            <a:pPr marL="0" indent="0" algn="just">
              <a:buNone/>
            </a:pPr>
            <a:r>
              <a:rPr lang="ru-RU" sz="2000" b="1" dirty="0" smtClean="0">
                <a:solidFill>
                  <a:schemeClr val="bg1"/>
                </a:solidFill>
              </a:rPr>
              <a:t>«Человек и солнце» – 1998 йыл,</a:t>
            </a:r>
          </a:p>
          <a:p>
            <a:pPr marL="0" indent="0" algn="just">
              <a:buNone/>
            </a:pPr>
            <a:r>
              <a:rPr lang="ru-RU" sz="2000" b="1" dirty="0" smtClean="0">
                <a:solidFill>
                  <a:schemeClr val="bg1"/>
                </a:solidFill>
              </a:rPr>
              <a:t>«Мое слово» , «Йырланмаган </a:t>
            </a:r>
            <a:r>
              <a:rPr lang="ru-RU" sz="2000" b="1" dirty="0">
                <a:solidFill>
                  <a:schemeClr val="bg1"/>
                </a:solidFill>
              </a:rPr>
              <a:t>йырлар» </a:t>
            </a:r>
            <a:r>
              <a:rPr lang="ru-RU" sz="2000" b="1" dirty="0" smtClean="0">
                <a:solidFill>
                  <a:schemeClr val="bg1"/>
                </a:solidFill>
              </a:rPr>
              <a:t>- 1999 йыл,</a:t>
            </a:r>
          </a:p>
          <a:p>
            <a:pPr marL="0" indent="0" algn="just">
              <a:buNone/>
            </a:pPr>
            <a:r>
              <a:rPr lang="ru-RU" sz="2000" b="1" dirty="0" smtClean="0">
                <a:solidFill>
                  <a:schemeClr val="tx2">
                    <a:lumMod val="10000"/>
                  </a:schemeClr>
                </a:solidFill>
              </a:rPr>
              <a:t>«Уьйинъизге яхшылык» – 2008 йыл,  – деген шайирлик йыйынтыкларында саклаган.</a:t>
            </a:r>
            <a:endParaRPr lang="ru-RU" sz="2000" b="1" dirty="0">
              <a:solidFill>
                <a:schemeClr val="tx2">
                  <a:lumMod val="10000"/>
                </a:schemeClr>
              </a:solidFill>
            </a:endParaRPr>
          </a:p>
          <a:p>
            <a:pPr marL="0" indent="0" algn="just">
              <a:buNone/>
            </a:pPr>
            <a:endParaRPr lang="ru-RU" sz="2000" b="1" dirty="0" smtClean="0">
              <a:solidFill>
                <a:schemeClr val="tx2">
                  <a:lumMod val="10000"/>
                </a:schemeClr>
              </a:solidFill>
            </a:endParaRPr>
          </a:p>
          <a:p>
            <a:pPr marL="0" indent="0" algn="just">
              <a:buNone/>
            </a:pPr>
            <a:endParaRPr lang="ru-RU" sz="1800" b="1" dirty="0">
              <a:solidFill>
                <a:schemeClr val="tx2">
                  <a:lumMod val="10000"/>
                </a:schemeClr>
              </a:solidFill>
            </a:endParaRPr>
          </a:p>
          <a:p>
            <a:pPr marL="0" indent="0" algn="just">
              <a:buNone/>
            </a:pPr>
            <a:endParaRPr lang="ru-RU" sz="1800" b="1" dirty="0">
              <a:solidFill>
                <a:schemeClr val="tx2">
                  <a:lumMod val="10000"/>
                </a:schemeClr>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536367"/>
            <a:ext cx="244475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49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4668" y="692696"/>
            <a:ext cx="8291264" cy="7630547"/>
          </a:xfrm>
        </p:spPr>
        <p:txBody>
          <a:bodyPr/>
          <a:lstStyle/>
          <a:p>
            <a:pPr marL="0" indent="0">
              <a:buNone/>
            </a:pPr>
            <a:r>
              <a:rPr lang="ru-RU" sz="2800" b="1" i="1" dirty="0" smtClean="0">
                <a:solidFill>
                  <a:schemeClr val="bg1"/>
                </a:solidFill>
              </a:rPr>
              <a:t>Саьвле  яйган тап – таза меним суьювим, наьсиптинъ кыска вакытларында оьршиген, иркуьвге бойсынмайган меним суьйинишим! Бу суьйиништинъ ызын баса юрген меним янаврувым, секин куьлким, ялгызлыкта янымды яккан ашшы- ашшы коьз яслар, эсенликке, назлылыкка толган меним досларым, ясыл оьленнинъ кыска куьни, уьндемейген тавлардынъ узак оьмирин тоьсинде туткан, мага эпсиз аьзиз тувган ерим, инсаннынъ аьдиллигине ынантып яшаткан оьмириме оьлшемсиз рахметлигим, кевдеме янлай кирген аявлы атама, анама эс йойдырган меним суьювим…</a:t>
            </a:r>
          </a:p>
          <a:p>
            <a:pPr marL="0" indent="0">
              <a:buNone/>
            </a:pPr>
            <a:endParaRPr lang="ru-RU" dirty="0" smtClean="0"/>
          </a:p>
          <a:p>
            <a:endParaRPr lang="ru-RU" dirty="0"/>
          </a:p>
          <a:p>
            <a:endParaRPr lang="ru-RU" dirty="0"/>
          </a:p>
        </p:txBody>
      </p:sp>
    </p:spTree>
    <p:extLst>
      <p:ext uri="{BB962C8B-B14F-4D97-AF65-F5344CB8AC3E}">
        <p14:creationId xmlns:p14="http://schemas.microsoft.com/office/powerpoint/2010/main" val="209958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4906888" cy="5721499"/>
          </a:xfrm>
        </p:spPr>
        <p:txBody>
          <a:bodyPr>
            <a:normAutofit lnSpcReduction="10000"/>
          </a:bodyPr>
          <a:lstStyle/>
          <a:p>
            <a:pPr marL="0" indent="0">
              <a:buNone/>
            </a:pPr>
            <a:r>
              <a:rPr lang="ru-RU" b="1" dirty="0">
                <a:solidFill>
                  <a:schemeClr val="bg1"/>
                </a:solidFill>
              </a:rPr>
              <a:t>Темирбулатова Кадрия.</a:t>
            </a:r>
          </a:p>
          <a:p>
            <a:pPr marL="0" indent="0">
              <a:buNone/>
            </a:pPr>
            <a:r>
              <a:rPr lang="ru-RU" b="1" dirty="0">
                <a:solidFill>
                  <a:schemeClr val="bg1"/>
                </a:solidFill>
              </a:rPr>
              <a:t>Тав данъылдан басланады. Сборник стихов. Дагкнигоиздат, 1971.</a:t>
            </a:r>
          </a:p>
          <a:p>
            <a:pPr marL="0" indent="0">
              <a:buNone/>
            </a:pPr>
            <a:r>
              <a:rPr lang="ru-RU" b="1" i="1" dirty="0">
                <a:solidFill>
                  <a:schemeClr val="bg1"/>
                </a:solidFill>
              </a:rPr>
              <a:t>Юрегим бек телезип, мени мен биринши расувга буьгуьн келдим. Энъ биринши йырларымды язганнан бери хыйлы заман кетти. Аьли олардынъ бирлери, мага ярайды, бирлери ярамайды. Ама аьдем де бу дуныяга  эсли болып тувып, сонъ ясармайды. Мен де сага энъ баслапкы язган </a:t>
            </a:r>
            <a:r>
              <a:rPr lang="ru-RU" b="1" i="1" dirty="0" smtClean="0">
                <a:solidFill>
                  <a:schemeClr val="bg1"/>
                </a:solidFill>
              </a:rPr>
              <a:t>асарларымды </a:t>
            </a:r>
            <a:r>
              <a:rPr lang="ru-RU" b="1" i="1" dirty="0">
                <a:solidFill>
                  <a:schemeClr val="bg1"/>
                </a:solidFill>
              </a:rPr>
              <a:t>беремен. Окып кара, ызгы соьз – </a:t>
            </a:r>
            <a:r>
              <a:rPr lang="ru-RU" b="1" i="1" dirty="0" smtClean="0">
                <a:solidFill>
                  <a:schemeClr val="bg1"/>
                </a:solidFill>
              </a:rPr>
              <a:t>сеники</a:t>
            </a:r>
            <a:r>
              <a:rPr lang="ru-RU" b="1" i="1" dirty="0">
                <a:solidFill>
                  <a:schemeClr val="bg1"/>
                </a:solidFill>
              </a:rPr>
              <a:t>…</a:t>
            </a:r>
          </a:p>
          <a:p>
            <a:r>
              <a:rPr lang="ru-RU" b="1" i="1" dirty="0">
                <a:solidFill>
                  <a:schemeClr val="bg1"/>
                </a:solidFill>
              </a:rPr>
              <a:t>                                      Автор. </a:t>
            </a:r>
          </a:p>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16632"/>
            <a:ext cx="26336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981" y="3453236"/>
            <a:ext cx="230505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72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11270" y="274637"/>
            <a:ext cx="5125226" cy="2434283"/>
          </a:xfrm>
        </p:spPr>
        <p:txBody>
          <a:bodyPr>
            <a:normAutofit/>
          </a:bodyPr>
          <a:lstStyle/>
          <a:p>
            <a:r>
              <a:rPr lang="ru-RU" sz="2000" dirty="0" smtClean="0">
                <a:solidFill>
                  <a:schemeClr val="bg1"/>
                </a:solidFill>
                <a:latin typeface="Times New Roman" panose="02020603050405020304" pitchFamily="18" charset="0"/>
                <a:cs typeface="Times New Roman" panose="02020603050405020304" pitchFamily="18" charset="0"/>
              </a:rPr>
              <a:t>Кайбалиев Зеид. Темирбулатова Кадрия.</a:t>
            </a:r>
            <a:br>
              <a:rPr lang="ru-RU" sz="2000" dirty="0" smtClean="0">
                <a:solidFill>
                  <a:schemeClr val="bg1"/>
                </a:solidFill>
                <a:latin typeface="Times New Roman" panose="02020603050405020304" pitchFamily="18" charset="0"/>
                <a:cs typeface="Times New Roman" panose="02020603050405020304" pitchFamily="18" charset="0"/>
              </a:rPr>
            </a:br>
            <a:r>
              <a:rPr lang="ru-RU" sz="2000" dirty="0" smtClean="0">
                <a:solidFill>
                  <a:schemeClr val="bg1"/>
                </a:solidFill>
                <a:latin typeface="Times New Roman" panose="02020603050405020304" pitchFamily="18" charset="0"/>
                <a:cs typeface="Times New Roman" panose="02020603050405020304" pitchFamily="18" charset="0"/>
              </a:rPr>
              <a:t>Шоьлим меним йырласын. Сокпак йолга ымтылса(Степь моя поющая. Тропа, ведущая к дороге). – Стихи на ногайском языке. – Черкесск. Ставропольское книжное издательство, Карачаево – Черкесское отделение, 1972.</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C:\Users\Admin\Desktop\IMG_20181114_1203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33" y="179258"/>
            <a:ext cx="2599323" cy="3465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199466"/>
            <a:ext cx="2448272" cy="326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603" y="2911732"/>
            <a:ext cx="2669733" cy="355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165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47864" y="404664"/>
            <a:ext cx="5338936" cy="5721499"/>
          </a:xfrm>
        </p:spPr>
        <p:txBody>
          <a:bodyPr>
            <a:normAutofit fontScale="92500"/>
          </a:bodyPr>
          <a:lstStyle/>
          <a:p>
            <a:pPr marL="0" indent="0">
              <a:buNone/>
            </a:pPr>
            <a:r>
              <a:rPr lang="ru-RU" b="1" dirty="0" smtClean="0">
                <a:solidFill>
                  <a:schemeClr val="bg1"/>
                </a:solidFill>
              </a:rPr>
              <a:t>Темирбулатова Кадрия.</a:t>
            </a:r>
          </a:p>
          <a:p>
            <a:pPr marL="0" indent="0">
              <a:buNone/>
            </a:pPr>
            <a:r>
              <a:rPr lang="ru-RU" b="1" dirty="0" smtClean="0">
                <a:solidFill>
                  <a:schemeClr val="bg1"/>
                </a:solidFill>
              </a:rPr>
              <a:t>Яслык йырлары. Махачкала: Дагучпедгиз, 1973.</a:t>
            </a:r>
          </a:p>
          <a:p>
            <a:pPr marL="0" indent="0">
              <a:buNone/>
            </a:pPr>
            <a:endParaRPr lang="ru-RU" b="1" dirty="0">
              <a:solidFill>
                <a:schemeClr val="bg1"/>
              </a:solidFill>
            </a:endParaRPr>
          </a:p>
          <a:p>
            <a:pPr marL="0" indent="0">
              <a:buNone/>
            </a:pPr>
            <a:r>
              <a:rPr lang="ru-RU" b="1" dirty="0">
                <a:solidFill>
                  <a:schemeClr val="bg1"/>
                </a:solidFill>
              </a:rPr>
              <a:t>Кадрия</a:t>
            </a:r>
          </a:p>
          <a:p>
            <a:pPr marL="0" indent="0">
              <a:buNone/>
            </a:pPr>
            <a:r>
              <a:rPr lang="ru-RU" b="1" dirty="0">
                <a:solidFill>
                  <a:schemeClr val="bg1"/>
                </a:solidFill>
              </a:rPr>
              <a:t>Хайран , Махачкала, Даг.кн. Изд-во, 1978.</a:t>
            </a:r>
          </a:p>
          <a:p>
            <a:pPr marL="0" indent="0">
              <a:buNone/>
            </a:pPr>
            <a:r>
              <a:rPr lang="ru-RU" b="1" dirty="0">
                <a:solidFill>
                  <a:schemeClr val="bg1"/>
                </a:solidFill>
              </a:rPr>
              <a:t>Китабым ногай тилинде ызгы йылларда язылган. </a:t>
            </a:r>
          </a:p>
          <a:p>
            <a:pPr marL="0" indent="0">
              <a:buNone/>
            </a:pPr>
            <a:r>
              <a:rPr lang="ru-RU" b="1" dirty="0">
                <a:solidFill>
                  <a:schemeClr val="bg1"/>
                </a:solidFill>
              </a:rPr>
              <a:t>Бу йыйынтыкка Аталык, Аьдем, суьюв акында язылган назмулар кирген, мен язган назмуларымда намыс эм аьдемшилик соравларын коьтерип инсанлар ара бу маьселелелер нешик шешилгенин коьрсетпеге суьйген эдим.</a:t>
            </a:r>
          </a:p>
          <a:p>
            <a:pPr marL="0" indent="0">
              <a:buNone/>
            </a:pPr>
            <a:endParaRPr lang="ru-RU" b="1" dirty="0" smtClean="0">
              <a:solidFill>
                <a:schemeClr val="bg1"/>
              </a:solidFill>
            </a:endParaRPr>
          </a:p>
          <a:p>
            <a:pPr marL="0" indent="0">
              <a:buNone/>
            </a:pPr>
            <a:endParaRPr lang="ru-RU" b="1" dirty="0">
              <a:solidFill>
                <a:schemeClr val="bg1"/>
              </a:solidFill>
            </a:endParaRPr>
          </a:p>
        </p:txBody>
      </p:sp>
      <p:pic>
        <p:nvPicPr>
          <p:cNvPr id="1026" name="Picture 2" descr="C:\Users\Admin\Desktop\IMG-20181029-WA000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76000"/>
                    </a14:imgEffect>
                  </a14:imgLayer>
                </a14:imgProps>
              </a:ext>
              <a:ext uri="{28A0092B-C50C-407E-A947-70E740481C1C}">
                <a14:useLocalDpi xmlns:a14="http://schemas.microsoft.com/office/drawing/2010/main" val="0"/>
              </a:ext>
            </a:extLst>
          </a:blip>
          <a:srcRect l="7359" t="-136" r="2898" b="9354"/>
          <a:stretch/>
        </p:blipFill>
        <p:spPr bwMode="auto">
          <a:xfrm>
            <a:off x="539552" y="620688"/>
            <a:ext cx="214617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87" y="3645024"/>
            <a:ext cx="2125340" cy="283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221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95936" y="1700808"/>
            <a:ext cx="4690864" cy="4425355"/>
          </a:xfrm>
        </p:spPr>
        <p:txBody>
          <a:bodyPr/>
          <a:lstStyle/>
          <a:p>
            <a:pPr marL="0" indent="0">
              <a:buNone/>
            </a:pPr>
            <a:r>
              <a:rPr lang="ru-RU" b="1" dirty="0">
                <a:solidFill>
                  <a:schemeClr val="bg1"/>
                </a:solidFill>
              </a:rPr>
              <a:t>Кадрия.</a:t>
            </a:r>
          </a:p>
          <a:p>
            <a:pPr marL="0" indent="0">
              <a:buNone/>
            </a:pPr>
            <a:r>
              <a:rPr lang="ru-RU" b="1" dirty="0">
                <a:solidFill>
                  <a:schemeClr val="bg1"/>
                </a:solidFill>
              </a:rPr>
              <a:t>Ятлавлар. Махачкала, Даг. кн. изд-во, 1980.</a:t>
            </a:r>
          </a:p>
          <a:p>
            <a:pPr marL="0" indent="0">
              <a:buNone/>
            </a:pPr>
            <a:r>
              <a:rPr lang="ru-RU" b="1" i="1" dirty="0">
                <a:solidFill>
                  <a:schemeClr val="bg1"/>
                </a:solidFill>
              </a:rPr>
              <a:t>Замансыз яшавдан кеткен </a:t>
            </a:r>
            <a:r>
              <a:rPr lang="ru-RU" b="1" i="1" dirty="0" smtClean="0">
                <a:solidFill>
                  <a:schemeClr val="bg1"/>
                </a:solidFill>
              </a:rPr>
              <a:t>Кадриядынъ бу </a:t>
            </a:r>
            <a:r>
              <a:rPr lang="ru-RU" b="1" i="1" dirty="0">
                <a:solidFill>
                  <a:schemeClr val="bg1"/>
                </a:solidFill>
              </a:rPr>
              <a:t>китапке сонъгы йылларда язган ятлавлары кирген.</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74833"/>
            <a:ext cx="3382963" cy="432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507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332656"/>
            <a:ext cx="6120680" cy="5793507"/>
          </a:xfrm>
        </p:spPr>
        <p:txBody>
          <a:bodyPr>
            <a:normAutofit fontScale="77500" lnSpcReduction="20000"/>
          </a:bodyPr>
          <a:lstStyle/>
          <a:p>
            <a:pPr marL="0" indent="0">
              <a:buNone/>
            </a:pPr>
            <a:r>
              <a:rPr lang="ru-RU" sz="2800" b="1" dirty="0">
                <a:solidFill>
                  <a:schemeClr val="bg1"/>
                </a:solidFill>
              </a:rPr>
              <a:t>Темирбулатова К. Айындырык ярыгы. Махачкала: Даг. кн. Изд-во, 1990</a:t>
            </a:r>
            <a:r>
              <a:rPr lang="ru-RU" sz="2800" b="1" dirty="0" smtClean="0">
                <a:solidFill>
                  <a:schemeClr val="bg1"/>
                </a:solidFill>
              </a:rPr>
              <a:t>.</a:t>
            </a:r>
            <a:endParaRPr lang="ru-RU" sz="2800" b="1" dirty="0">
              <a:solidFill>
                <a:schemeClr val="bg1"/>
              </a:solidFill>
            </a:endParaRPr>
          </a:p>
          <a:p>
            <a:pPr marL="0" indent="0">
              <a:buNone/>
            </a:pPr>
            <a:r>
              <a:rPr lang="ru-RU" sz="2800" b="1" i="1" dirty="0">
                <a:solidFill>
                  <a:schemeClr val="bg1"/>
                </a:solidFill>
              </a:rPr>
              <a:t>К. Темирбулатовады бизим халкымыз, бек оьктемсип, оьзининъ авызыннан туьсирмей, айтып келеди. Онынъ ятлавлары да халктынъ авызыннан туьсирилмей айтылып турар деп сеним бар. «Айындырык ярыгы» деп аталып, аявлы окувшы, сенинъ колынъа замансыз дуныядан тайган Кадрия Темирбулатовадынъ поэтикалык китаби туьсип туры. Оны окувшыларга еткеруьв уьшин туьзуьвши Тагир Акманбетов аз куьш салмаган.  Поэтессамыздынъ акында язылган Бийке Кулунчаковадынъ макаласын да окымага болаяксыз.</a:t>
            </a:r>
          </a:p>
          <a:p>
            <a:pPr marL="0" indent="0">
              <a:buNone/>
            </a:pPr>
            <a:r>
              <a:rPr lang="ru-RU" sz="2800" b="1" i="1" dirty="0">
                <a:solidFill>
                  <a:schemeClr val="bg1"/>
                </a:solidFill>
              </a:rPr>
              <a:t>Сосы йыйынтыктагы Кадриядынъ </a:t>
            </a:r>
            <a:r>
              <a:rPr lang="ru-RU" sz="2800" b="1" i="1" dirty="0" smtClean="0">
                <a:solidFill>
                  <a:schemeClr val="bg1"/>
                </a:solidFill>
              </a:rPr>
              <a:t>ятлаврын </a:t>
            </a:r>
            <a:r>
              <a:rPr lang="ru-RU" sz="2800" b="1" i="1" dirty="0">
                <a:solidFill>
                  <a:schemeClr val="bg1"/>
                </a:solidFill>
              </a:rPr>
              <a:t>окып шыкканлай, тагы да бир кере уьйкен разлык пан онынъ келпетин коьз алдымызга келтирмеге боламыз. Онынъ халк уьшин эткен иси эш бир заман мутылмас.</a:t>
            </a:r>
          </a:p>
          <a:p>
            <a:endParaRPr lang="ru-RU" b="1" i="1" dirty="0">
              <a:solidFill>
                <a:schemeClr val="bg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663476"/>
            <a:ext cx="2736304" cy="388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355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43808" y="404664"/>
            <a:ext cx="5842992" cy="5721499"/>
          </a:xfrm>
        </p:spPr>
        <p:txBody>
          <a:bodyPr>
            <a:normAutofit fontScale="92500" lnSpcReduction="20000"/>
          </a:bodyPr>
          <a:lstStyle/>
          <a:p>
            <a:pPr marL="0" indent="0">
              <a:buNone/>
            </a:pPr>
            <a:r>
              <a:rPr lang="ru-RU" b="1" dirty="0">
                <a:solidFill>
                  <a:schemeClr val="bg1"/>
                </a:solidFill>
              </a:rPr>
              <a:t>Темирбулатова  К. Йырланмаган  йырлар. – Махачкала, Даг. кн. Изд-во, 1999.</a:t>
            </a:r>
          </a:p>
          <a:p>
            <a:endParaRPr lang="ru-RU" b="1" dirty="0">
              <a:solidFill>
                <a:schemeClr val="bg1"/>
              </a:solidFill>
            </a:endParaRPr>
          </a:p>
          <a:p>
            <a:pPr marL="0" indent="0">
              <a:buNone/>
            </a:pPr>
            <a:r>
              <a:rPr lang="ru-RU" b="1" i="1" dirty="0">
                <a:solidFill>
                  <a:schemeClr val="bg1"/>
                </a:solidFill>
              </a:rPr>
              <a:t>Замансыз дуныядан тайган белгили ногай шаьйири Кадриядынъ сосы йыйынтыгына онынъ язганларынынъ халкка белгили болганларын эм аьли де белгили болмаганлары киргистилингенлер. Оларда биз онынъ оьз халкына суьйимин, алаллыгын, дослыкты эм татымлыкты калай суьйгенин коьремиз.</a:t>
            </a:r>
          </a:p>
          <a:p>
            <a:pPr marL="0" indent="0">
              <a:buNone/>
            </a:pPr>
            <a:r>
              <a:rPr lang="ru-RU" b="1" i="1" dirty="0">
                <a:solidFill>
                  <a:schemeClr val="bg1"/>
                </a:solidFill>
              </a:rPr>
              <a:t>Йыйынтык Кадриядынъ 50 </a:t>
            </a:r>
            <a:r>
              <a:rPr lang="ru-RU" b="1" i="1" dirty="0" smtClean="0">
                <a:solidFill>
                  <a:schemeClr val="bg1"/>
                </a:solidFill>
              </a:rPr>
              <a:t>йыллык мерекесине </a:t>
            </a:r>
            <a:r>
              <a:rPr lang="ru-RU" b="1" i="1" dirty="0">
                <a:solidFill>
                  <a:schemeClr val="bg1"/>
                </a:solidFill>
              </a:rPr>
              <a:t>багысланады</a:t>
            </a:r>
            <a:r>
              <a:rPr lang="ru-RU" b="1" i="1" dirty="0" smtClean="0">
                <a:solidFill>
                  <a:schemeClr val="bg1"/>
                </a:solidFill>
              </a:rPr>
              <a:t>.</a:t>
            </a:r>
          </a:p>
          <a:p>
            <a:pPr marL="0" indent="0">
              <a:buNone/>
            </a:pPr>
            <a:endParaRPr lang="ru-RU" b="1" i="1" dirty="0" smtClean="0">
              <a:solidFill>
                <a:schemeClr val="bg1"/>
              </a:solidFill>
            </a:endParaRPr>
          </a:p>
          <a:p>
            <a:pPr marL="0" indent="0">
              <a:buNone/>
            </a:pPr>
            <a:r>
              <a:rPr lang="ru-RU" b="1" i="1" dirty="0">
                <a:solidFill>
                  <a:schemeClr val="bg1"/>
                </a:solidFill>
              </a:rPr>
              <a:t>Кадрия. Уьйинъизге яхшылык. Махачкала: ГУ «Дагестанское книжное издательство», 2008.</a:t>
            </a:r>
          </a:p>
          <a:p>
            <a:pPr marL="0" indent="0">
              <a:buNone/>
            </a:pPr>
            <a:r>
              <a:rPr lang="ru-RU" b="1" i="1" dirty="0">
                <a:solidFill>
                  <a:schemeClr val="bg1"/>
                </a:solidFill>
              </a:rPr>
              <a:t>Йыйынтык Кадриядынъ 60 йыллык  мерекесине  багысланады.</a:t>
            </a:r>
          </a:p>
          <a:p>
            <a:pPr marL="0" indent="0">
              <a:buNone/>
            </a:pPr>
            <a:endParaRPr lang="ru-RU" b="1" i="1" dirty="0">
              <a:solidFill>
                <a:schemeClr val="bg1"/>
              </a:solidFill>
            </a:endParaRPr>
          </a:p>
          <a:p>
            <a:endParaRPr lang="ru-RU" b="1" i="1" dirty="0">
              <a:solidFill>
                <a:schemeClr val="bg1"/>
              </a:solidFill>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20" r="9370"/>
          <a:stretch/>
        </p:blipFill>
        <p:spPr bwMode="auto">
          <a:xfrm>
            <a:off x="395536" y="188640"/>
            <a:ext cx="2016224" cy="280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01" r="7301"/>
          <a:stretch/>
        </p:blipFill>
        <p:spPr bwMode="auto">
          <a:xfrm>
            <a:off x="395536" y="3284984"/>
            <a:ext cx="2078409" cy="276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9863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Паркет">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454</TotalTime>
  <Words>968</Words>
  <Application>Microsoft Office PowerPoint</Application>
  <PresentationFormat>Экран (4:3)</PresentationFormat>
  <Paragraphs>75</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Паркет</vt:lpstr>
      <vt:lpstr>Манълайында юлдыз янган шахиншахлар - соьзлерим</vt:lpstr>
      <vt:lpstr>Презентация PowerPoint</vt:lpstr>
      <vt:lpstr>Презентация PowerPoint</vt:lpstr>
      <vt:lpstr>Презентация PowerPoint</vt:lpstr>
      <vt:lpstr>Кайбалиев Зеид. Темирбулатова Кадрия. Шоьлим меним йырласын. Сокпак йолга ымтылса(Степь моя поющая. Тропа, ведущая к дороге). – Стихи на ногайском языке. – Черкесск. Ставропольское книжное издательство, Карачаево – Черкесское отделение, 1972.</vt:lpstr>
      <vt:lpstr>Презентация PowerPoint</vt:lpstr>
      <vt:lpstr>Презентация PowerPoint</vt:lpstr>
      <vt:lpstr>Презентация PowerPoint</vt:lpstr>
      <vt:lpstr>Презентация PowerPoint</vt:lpstr>
      <vt:lpstr>Презентация PowerPoint</vt:lpstr>
      <vt:lpstr>Кадрия.  Мосты. Стихи и поэмы. Перевод с ногайского. Москва., «Советский писатель», 1979.  Имя талантливой ногайской поэтессы хорошо известно любителям поэзии. В стихах Кадрии виден напряженный внутренний мир лирического героя – человека неравнодушного, искреннего, открытого. «Мосты» - третья книга на русском языке безвременно ушедшей из жизни поэтессы.    </vt:lpstr>
      <vt:lpstr>Презентация PowerPoint</vt:lpstr>
      <vt:lpstr>Презентация PowerPoint</vt:lpstr>
      <vt:lpstr>«Тувган ерим» журналларда сиз Кадриядынъ шыгармалары ман таныспага боласыз.</vt:lpstr>
      <vt:lpstr>Бу йыйынтыкларда Кадриядынъ ятлавларын окымага боласыз.  Сосы йыйынтыкларда кыскаша яшав йолы да берилген.</vt:lpstr>
      <vt:lpstr>В книгах Насипхан Суюновой исследуются мировоззренческие, философские, этнические и этические основы многовекового  развития ногайской словесности, являющейся неотъемлемой частью общетюркской духовной культуры, исследуется национальный мир ногайской прозы и поэзии 70-90 годов.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кадрия</dc:title>
  <dc:creator>Admin</dc:creator>
  <cp:lastModifiedBy>Admin</cp:lastModifiedBy>
  <cp:revision>54</cp:revision>
  <dcterms:created xsi:type="dcterms:W3CDTF">2018-10-26T10:55:32Z</dcterms:created>
  <dcterms:modified xsi:type="dcterms:W3CDTF">2018-12-13T05:17:23Z</dcterms:modified>
</cp:coreProperties>
</file>